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7"/>
  </p:notesMasterIdLst>
  <p:sldIdLst>
    <p:sldId id="256" r:id="rId2"/>
    <p:sldId id="257" r:id="rId3"/>
    <p:sldId id="258" r:id="rId4"/>
    <p:sldId id="259" r:id="rId5"/>
    <p:sldId id="262" r:id="rId6"/>
    <p:sldId id="263" r:id="rId7"/>
    <p:sldId id="260" r:id="rId8"/>
    <p:sldId id="261" r:id="rId9"/>
    <p:sldId id="264" r:id="rId10"/>
    <p:sldId id="285" r:id="rId11"/>
    <p:sldId id="265" r:id="rId12"/>
    <p:sldId id="266" r:id="rId13"/>
    <p:sldId id="267" r:id="rId14"/>
    <p:sldId id="268" r:id="rId15"/>
    <p:sldId id="276" r:id="rId16"/>
    <p:sldId id="271" r:id="rId17"/>
    <p:sldId id="283" r:id="rId18"/>
    <p:sldId id="273" r:id="rId19"/>
    <p:sldId id="279" r:id="rId20"/>
    <p:sldId id="278" r:id="rId21"/>
    <p:sldId id="282" r:id="rId22"/>
    <p:sldId id="280" r:id="rId23"/>
    <p:sldId id="284" r:id="rId24"/>
    <p:sldId id="281" r:id="rId25"/>
    <p:sldId id="27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187A"/>
    <a:srgbClr val="45A9EA"/>
    <a:srgbClr val="C88E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4" d="100"/>
          <a:sy n="34" d="100"/>
        </p:scale>
        <p:origin x="116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9DD6A-7E77-4843-8C3F-C31016424B3D}" type="datetimeFigureOut">
              <a:rPr lang="en-GB" smtClean="0"/>
              <a:t>27/03/2022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B243EE-E103-4E6A-9C39-805DEA38FFA0}" type="slidenum">
              <a:rPr lang="en-GB" smtClean="0"/>
              <a:t>‹#›</a:t>
            </a:fld>
            <a:endParaRPr lang="en-GB"/>
          </a:p>
        </p:txBody>
      </p:sp>
    </p:spTree>
    <p:extLst>
      <p:ext uri="{BB962C8B-B14F-4D97-AF65-F5344CB8AC3E}">
        <p14:creationId xmlns:p14="http://schemas.microsoft.com/office/powerpoint/2010/main" val="3223394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3BAE839F-B36D-4FFF-8A1D-06DDC738FDEE}" type="datetime1">
              <a:rPr lang="en-US" smtClean="0"/>
              <a:t>3/27/2022</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7117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FC649D96-5868-4DC7-9872-A96BBB8B9A12}" type="datetime1">
              <a:rPr lang="en-US" smtClean="0"/>
              <a:t>3/27/2022</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580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22AFBFCF-B493-4A61-9E4A-828D58FD1F04}" type="datetime1">
              <a:rPr lang="en-US" smtClean="0"/>
              <a:t>3/27/2022</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837996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A079D286-B70F-4CCD-9F48-703856B5F17F}" type="datetime1">
              <a:rPr lang="en-US" smtClean="0"/>
              <a:t>3/27/2022</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40059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7CA71291-EBA1-412D-85A0-2EF4EE9744C8}" type="datetime1">
              <a:rPr lang="en-US" smtClean="0"/>
              <a:t>3/27/2022</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1373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3C640D9-84C2-4BE8-9250-85C292F13FF1}" type="datetime1">
              <a:rPr lang="en-US" smtClean="0"/>
              <a:t>3/27/2022</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94560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D8EBBCD7-F89C-48A4-AF51-609CFDFA5AAC}" type="datetime1">
              <a:rPr lang="en-US" smtClean="0"/>
              <a:t>3/27/2022</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27231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A3C5F355-ADE3-4CEC-A9D6-34F32C6F6A0D}" type="datetime1">
              <a:rPr lang="en-US" smtClean="0"/>
              <a:t>3/27/2022</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8645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144FE43E-BC45-4E09-B868-11031B6FB0B1}" type="datetime1">
              <a:rPr lang="en-US" smtClean="0"/>
              <a:t>3/27/2022</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441406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E72B5506-4262-4068-A6E9-9D46C25EDACB}" type="datetime1">
              <a:rPr lang="en-US" smtClean="0"/>
              <a:t>3/27/2022</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00341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06B0A319-1DA6-42CB-98CF-A624B66B4B28}" type="datetime1">
              <a:rPr lang="en-US" smtClean="0"/>
              <a:t>3/27/2022</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637061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A1247785-D7C5-44DE-BF26-25483E5F9E34}" type="datetime1">
              <a:rPr lang="en-US" smtClean="0"/>
              <a:t>3/27/2022</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51494983"/>
      </p:ext>
    </p:extLst>
  </p:cSld>
  <p:clrMap bg1="lt1" tx1="dk1" bg2="lt2" tx2="dk2" accent1="accent1" accent2="accent2" accent3="accent3" accent4="accent4" accent5="accent5" accent6="accent6" hlink="hlink" folHlink="folHlink"/>
  <p:sldLayoutIdLst>
    <p:sldLayoutId id="2147483707" r:id="rId1"/>
    <p:sldLayoutId id="2147483706"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97" r:id="rId11"/>
  </p:sldLayoutIdLst>
  <p:hf hdr="0" ftr="0" dt="0"/>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awitty.com/"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cl.cam.ac.uk/teaching/1819/CloudComp/"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4" name="Video 3">
            <a:extLst>
              <a:ext uri="{FF2B5EF4-FFF2-40B4-BE49-F238E27FC236}">
                <a16:creationId xmlns:a16="http://schemas.microsoft.com/office/drawing/2014/main" id="{4F2C33AB-998A-48F9-B942-22F081760A4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58"/>
          <a:stretch/>
        </p:blipFill>
        <p:spPr>
          <a:xfrm>
            <a:off x="3059" y="10"/>
            <a:ext cx="12188941" cy="6857990"/>
          </a:xfrm>
          <a:prstGeom prst="rect">
            <a:avLst/>
          </a:prstGeom>
        </p:spPr>
      </p:pic>
      <p:sp>
        <p:nvSpPr>
          <p:cNvPr id="23" name="Rectangle 10">
            <a:extLst>
              <a:ext uri="{FF2B5EF4-FFF2-40B4-BE49-F238E27FC236}">
                <a16:creationId xmlns:a16="http://schemas.microsoft.com/office/drawing/2014/main" id="{2F45987A-3A2E-45FE-947D-464BBA890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2"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77DE5F-B7E8-457D-8396-8CE5D277E53E}"/>
              </a:ext>
            </a:extLst>
          </p:cNvPr>
          <p:cNvSpPr>
            <a:spLocks noGrp="1"/>
          </p:cNvSpPr>
          <p:nvPr>
            <p:ph type="ctrTitle"/>
          </p:nvPr>
        </p:nvSpPr>
        <p:spPr>
          <a:xfrm>
            <a:off x="5579391" y="1122363"/>
            <a:ext cx="6030922" cy="2387600"/>
          </a:xfrm>
        </p:spPr>
        <p:txBody>
          <a:bodyPr>
            <a:normAutofit/>
          </a:bodyPr>
          <a:lstStyle/>
          <a:p>
            <a:pPr algn="ctr">
              <a:lnSpc>
                <a:spcPct val="90000"/>
              </a:lnSpc>
            </a:pPr>
            <a:r>
              <a:rPr lang="en-GB" sz="5400" b="1" dirty="0">
                <a:solidFill>
                  <a:srgbClr val="FFFFFF"/>
                </a:solidFill>
              </a:rPr>
              <a:t>Introduction </a:t>
            </a:r>
            <a:br>
              <a:rPr lang="en-GB" sz="5400" b="1" dirty="0">
                <a:solidFill>
                  <a:srgbClr val="FFFFFF"/>
                </a:solidFill>
              </a:rPr>
            </a:br>
            <a:r>
              <a:rPr lang="en-GB" sz="5400" b="1" dirty="0">
                <a:solidFill>
                  <a:srgbClr val="FFFFFF"/>
                </a:solidFill>
              </a:rPr>
              <a:t>To </a:t>
            </a:r>
            <a:br>
              <a:rPr lang="en-GB" sz="5400" b="1" dirty="0">
                <a:solidFill>
                  <a:srgbClr val="FFFFFF"/>
                </a:solidFill>
              </a:rPr>
            </a:br>
            <a:r>
              <a:rPr lang="en-GB" sz="5400" b="1" dirty="0">
                <a:solidFill>
                  <a:srgbClr val="FFFFFF"/>
                </a:solidFill>
              </a:rPr>
              <a:t>Cloud Computing </a:t>
            </a:r>
          </a:p>
        </p:txBody>
      </p:sp>
      <p:sp>
        <p:nvSpPr>
          <p:cNvPr id="3" name="Subtitle 2">
            <a:extLst>
              <a:ext uri="{FF2B5EF4-FFF2-40B4-BE49-F238E27FC236}">
                <a16:creationId xmlns:a16="http://schemas.microsoft.com/office/drawing/2014/main" id="{8DBEBC92-46A2-484F-92EF-1897E43BC121}"/>
              </a:ext>
            </a:extLst>
          </p:cNvPr>
          <p:cNvSpPr>
            <a:spLocks noGrp="1"/>
          </p:cNvSpPr>
          <p:nvPr>
            <p:ph type="subTitle" idx="1"/>
          </p:nvPr>
        </p:nvSpPr>
        <p:spPr>
          <a:xfrm>
            <a:off x="6056135" y="4619288"/>
            <a:ext cx="5536085" cy="1655762"/>
          </a:xfrm>
        </p:spPr>
        <p:txBody>
          <a:bodyPr>
            <a:normAutofit fontScale="92500" lnSpcReduction="10000"/>
          </a:bodyPr>
          <a:lstStyle/>
          <a:p>
            <a:pPr algn="ctr"/>
            <a:r>
              <a:rPr lang="en-GB" sz="2000" dirty="0" err="1">
                <a:solidFill>
                  <a:srgbClr val="FFFFFF"/>
                </a:solidFill>
                <a:latin typeface="Book Antiqua" panose="02040602050305030304" pitchFamily="18" charset="0"/>
              </a:rPr>
              <a:t>Dr.</a:t>
            </a:r>
            <a:r>
              <a:rPr lang="en-GB" sz="2000" dirty="0">
                <a:solidFill>
                  <a:srgbClr val="FFFFFF"/>
                </a:solidFill>
                <a:latin typeface="Book Antiqua" panose="02040602050305030304" pitchFamily="18" charset="0"/>
              </a:rPr>
              <a:t> Zainab Hassan Ali </a:t>
            </a:r>
          </a:p>
          <a:p>
            <a:pPr algn="ctr"/>
            <a:r>
              <a:rPr lang="en-GB" sz="2000" dirty="0">
                <a:solidFill>
                  <a:srgbClr val="FFFFFF"/>
                </a:solidFill>
                <a:latin typeface="Book Antiqua" panose="02040602050305030304" pitchFamily="18" charset="0"/>
              </a:rPr>
              <a:t>Lecturer at the Department of Embedded Network and Technology, Faculty of Artificial Intelligence, </a:t>
            </a:r>
            <a:r>
              <a:rPr lang="en-GB" sz="2000" dirty="0" err="1">
                <a:solidFill>
                  <a:srgbClr val="FFFFFF"/>
                </a:solidFill>
                <a:latin typeface="Book Antiqua" panose="02040602050305030304" pitchFamily="18" charset="0"/>
              </a:rPr>
              <a:t>Kafrelsheikh</a:t>
            </a:r>
            <a:r>
              <a:rPr lang="en-GB" sz="2000" dirty="0">
                <a:solidFill>
                  <a:srgbClr val="FFFFFF"/>
                </a:solidFill>
                <a:latin typeface="Book Antiqua" panose="02040602050305030304" pitchFamily="18" charset="0"/>
              </a:rPr>
              <a:t> University </a:t>
            </a:r>
          </a:p>
          <a:p>
            <a:pPr algn="ctr"/>
            <a:r>
              <a:rPr lang="en-GB" sz="2000" dirty="0">
                <a:solidFill>
                  <a:srgbClr val="FFFFFF"/>
                </a:solidFill>
                <a:latin typeface="Book Antiqua" panose="02040602050305030304" pitchFamily="18" charset="0"/>
              </a:rPr>
              <a:t>Email: zainabhassan@ai.kfs.edu.eg</a:t>
            </a:r>
          </a:p>
        </p:txBody>
      </p:sp>
      <p:cxnSp>
        <p:nvCxnSpPr>
          <p:cNvPr id="24" name="Straight Connector 12">
            <a:extLst>
              <a:ext uri="{FF2B5EF4-FFF2-40B4-BE49-F238E27FC236}">
                <a16:creationId xmlns:a16="http://schemas.microsoft.com/office/drawing/2014/main" id="{78779978-F1B9-4E8B-A4EF-28C72FBE52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CC36E61-C478-4C2F-846E-EBA0DF57DA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5" name="Slide Number Placeholder 4">
            <a:extLst>
              <a:ext uri="{FF2B5EF4-FFF2-40B4-BE49-F238E27FC236}">
                <a16:creationId xmlns:a16="http://schemas.microsoft.com/office/drawing/2014/main" id="{58E1A6F9-09EC-49BD-965C-A5B3C246F3AF}"/>
              </a:ext>
            </a:extLst>
          </p:cNvPr>
          <p:cNvSpPr>
            <a:spLocks noGrp="1"/>
          </p:cNvSpPr>
          <p:nvPr>
            <p:ph type="sldNum" sz="quarter" idx="12"/>
          </p:nvPr>
        </p:nvSpPr>
        <p:spPr/>
        <p:txBody>
          <a:bodyPr/>
          <a:lstStyle/>
          <a:p>
            <a:fld id="{60553ECD-7F6D-420D-93CA-D8D15EB427AC}" type="slidenum">
              <a:rPr lang="en-US" smtClean="0"/>
              <a:t>1</a:t>
            </a:fld>
            <a:endParaRPr lang="en-US"/>
          </a:p>
        </p:txBody>
      </p:sp>
    </p:spTree>
    <p:extLst>
      <p:ext uri="{BB962C8B-B14F-4D97-AF65-F5344CB8AC3E}">
        <p14:creationId xmlns:p14="http://schemas.microsoft.com/office/powerpoint/2010/main" val="39838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What’s the Cloud Computing? 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10</a:t>
            </a:fld>
            <a:endParaRPr lang="en-US"/>
          </a:p>
        </p:txBody>
      </p:sp>
      <p:sp>
        <p:nvSpPr>
          <p:cNvPr id="9" name="TextBox 8">
            <a:extLst>
              <a:ext uri="{FF2B5EF4-FFF2-40B4-BE49-F238E27FC236}">
                <a16:creationId xmlns:a16="http://schemas.microsoft.com/office/drawing/2014/main" id="{6EFD7BAC-5859-4BD8-8F10-31B43B3697AD}"/>
              </a:ext>
            </a:extLst>
          </p:cNvPr>
          <p:cNvSpPr txBox="1"/>
          <p:nvPr/>
        </p:nvSpPr>
        <p:spPr>
          <a:xfrm>
            <a:off x="1048719" y="1508001"/>
            <a:ext cx="5197098" cy="400110"/>
          </a:xfrm>
          <a:prstGeom prst="rect">
            <a:avLst/>
          </a:prstGeom>
          <a:noFill/>
        </p:spPr>
        <p:txBody>
          <a:bodyPr wrap="square" rtlCol="0">
            <a:spAutoFit/>
          </a:bodyPr>
          <a:lstStyle/>
          <a:p>
            <a:pPr algn="just"/>
            <a:r>
              <a:rPr lang="en-GB" sz="2000" b="1" u="sng" dirty="0">
                <a:solidFill>
                  <a:srgbClr val="002060"/>
                </a:solidFill>
                <a:latin typeface="Book Antiqua" panose="02040602050305030304" pitchFamily="18" charset="0"/>
              </a:rPr>
              <a:t>Deployment Models in Cloud Computing:</a:t>
            </a:r>
          </a:p>
        </p:txBody>
      </p:sp>
      <p:pic>
        <p:nvPicPr>
          <p:cNvPr id="11" name="Picture 10" descr="Diagram&#10;&#10;Description automatically generated">
            <a:extLst>
              <a:ext uri="{FF2B5EF4-FFF2-40B4-BE49-F238E27FC236}">
                <a16:creationId xmlns:a16="http://schemas.microsoft.com/office/drawing/2014/main" id="{4E5D45A9-88D6-4B42-BA92-0EB561127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775" y="2045776"/>
            <a:ext cx="7859984" cy="4254285"/>
          </a:xfrm>
          <a:prstGeom prst="rect">
            <a:avLst/>
          </a:prstGeom>
        </p:spPr>
      </p:pic>
    </p:spTree>
    <p:extLst>
      <p:ext uri="{BB962C8B-B14F-4D97-AF65-F5344CB8AC3E}">
        <p14:creationId xmlns:p14="http://schemas.microsoft.com/office/powerpoint/2010/main" val="1159203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Cloud Computing: Overview</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11</a:t>
            </a:fld>
            <a:endParaRPr lang="en-US"/>
          </a:p>
        </p:txBody>
      </p:sp>
      <p:sp>
        <p:nvSpPr>
          <p:cNvPr id="3" name="TextBox 2">
            <a:extLst>
              <a:ext uri="{FF2B5EF4-FFF2-40B4-BE49-F238E27FC236}">
                <a16:creationId xmlns:a16="http://schemas.microsoft.com/office/drawing/2014/main" id="{E7F4EC34-702D-4612-BEBA-BCABEA458ED0}"/>
              </a:ext>
            </a:extLst>
          </p:cNvPr>
          <p:cNvSpPr txBox="1"/>
          <p:nvPr/>
        </p:nvSpPr>
        <p:spPr>
          <a:xfrm>
            <a:off x="805912" y="1844298"/>
            <a:ext cx="10352868" cy="1938992"/>
          </a:xfrm>
          <a:prstGeom prst="rect">
            <a:avLst/>
          </a:prstGeom>
          <a:noFill/>
        </p:spPr>
        <p:txBody>
          <a:bodyPr wrap="square" rtlCol="0">
            <a:spAutoFit/>
          </a:bodyPr>
          <a:lstStyle/>
          <a:p>
            <a:pPr marL="342900" indent="-342900" algn="just">
              <a:buFont typeface="Wingdings" panose="05000000000000000000" pitchFamily="2" charset="2"/>
              <a:buChar char="q"/>
            </a:pPr>
            <a:r>
              <a:rPr lang="en-GB" sz="2400" dirty="0">
                <a:latin typeface="Book Antiqua" panose="02040602050305030304" pitchFamily="18" charset="0"/>
              </a:rPr>
              <a:t>Cloud Computing is a relatively new business model in the computing world. </a:t>
            </a:r>
          </a:p>
          <a:p>
            <a:pPr marL="342900" indent="-342900" algn="just">
              <a:buFont typeface="Wingdings" panose="05000000000000000000" pitchFamily="2" charset="2"/>
              <a:buChar char="q"/>
            </a:pPr>
            <a:r>
              <a:rPr lang="en-GB" sz="2400" dirty="0">
                <a:latin typeface="Book Antiqua" panose="02040602050305030304" pitchFamily="18" charset="0"/>
              </a:rPr>
              <a:t>Cloud is less expensive in general when measured against like items.</a:t>
            </a:r>
          </a:p>
          <a:p>
            <a:pPr marL="342900" indent="-342900" algn="just">
              <a:buFont typeface="Wingdings" panose="05000000000000000000" pitchFamily="2" charset="2"/>
              <a:buChar char="q"/>
            </a:pPr>
            <a:r>
              <a:rPr lang="en-GB" sz="2400" dirty="0">
                <a:latin typeface="Book Antiqua" panose="02040602050305030304" pitchFamily="18" charset="0"/>
              </a:rPr>
              <a:t>Cloud Computing is 100 percent variable costs. </a:t>
            </a:r>
          </a:p>
          <a:p>
            <a:pPr marL="342900" indent="-342900" algn="just">
              <a:buFont typeface="Wingdings" panose="05000000000000000000" pitchFamily="2" charset="2"/>
              <a:buChar char="q"/>
            </a:pPr>
            <a:r>
              <a:rPr lang="en-GB" sz="2400" dirty="0">
                <a:latin typeface="Book Antiqua" panose="02040602050305030304" pitchFamily="18" charset="0"/>
              </a:rPr>
              <a:t>Cloud Computing supports </a:t>
            </a:r>
            <a:r>
              <a:rPr lang="en-GB" sz="2400" u="sng" dirty="0">
                <a:latin typeface="Book Antiqua" panose="02040602050305030304" pitchFamily="18" charset="0"/>
              </a:rPr>
              <a:t>on-demand</a:t>
            </a:r>
            <a:r>
              <a:rPr lang="en-GB" sz="2400" dirty="0">
                <a:latin typeface="Book Antiqua" panose="02040602050305030304" pitchFamily="18" charset="0"/>
              </a:rPr>
              <a:t> model.</a:t>
            </a:r>
          </a:p>
        </p:txBody>
      </p:sp>
      <p:pic>
        <p:nvPicPr>
          <p:cNvPr id="12" name="Picture 11">
            <a:extLst>
              <a:ext uri="{FF2B5EF4-FFF2-40B4-BE49-F238E27FC236}">
                <a16:creationId xmlns:a16="http://schemas.microsoft.com/office/drawing/2014/main" id="{D433D362-C903-447E-BCEE-E343E13E8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7945" y="3709769"/>
            <a:ext cx="1549831" cy="373025"/>
          </a:xfrm>
          <a:prstGeom prst="rect">
            <a:avLst/>
          </a:prstGeom>
        </p:spPr>
      </p:pic>
      <p:sp>
        <p:nvSpPr>
          <p:cNvPr id="13" name="TextBox 12">
            <a:extLst>
              <a:ext uri="{FF2B5EF4-FFF2-40B4-BE49-F238E27FC236}">
                <a16:creationId xmlns:a16="http://schemas.microsoft.com/office/drawing/2014/main" id="{7C0258C3-7A35-4C7F-BAE7-19B7A821C84A}"/>
              </a:ext>
            </a:extLst>
          </p:cNvPr>
          <p:cNvSpPr txBox="1"/>
          <p:nvPr/>
        </p:nvSpPr>
        <p:spPr>
          <a:xfrm>
            <a:off x="5858359" y="4105985"/>
            <a:ext cx="4169044" cy="369332"/>
          </a:xfrm>
          <a:prstGeom prst="rect">
            <a:avLst/>
          </a:prstGeom>
          <a:solidFill>
            <a:srgbClr val="FFFF00"/>
          </a:solidFill>
        </p:spPr>
        <p:txBody>
          <a:bodyPr wrap="square" rtlCol="0">
            <a:spAutoFit/>
          </a:bodyPr>
          <a:lstStyle/>
          <a:p>
            <a:r>
              <a:rPr lang="en-GB" b="1" dirty="0">
                <a:latin typeface="Book Antiqua" panose="02040602050305030304" pitchFamily="18" charset="0"/>
              </a:rPr>
              <a:t>Services are customized as user need.</a:t>
            </a:r>
          </a:p>
        </p:txBody>
      </p:sp>
      <p:sp>
        <p:nvSpPr>
          <p:cNvPr id="14" name="TextBox 13">
            <a:extLst>
              <a:ext uri="{FF2B5EF4-FFF2-40B4-BE49-F238E27FC236}">
                <a16:creationId xmlns:a16="http://schemas.microsoft.com/office/drawing/2014/main" id="{ACC73D09-288B-4806-AF21-1C9A479F0BCD}"/>
              </a:ext>
            </a:extLst>
          </p:cNvPr>
          <p:cNvSpPr txBox="1"/>
          <p:nvPr/>
        </p:nvSpPr>
        <p:spPr>
          <a:xfrm>
            <a:off x="801781" y="4488043"/>
            <a:ext cx="10352868" cy="1938992"/>
          </a:xfrm>
          <a:prstGeom prst="rect">
            <a:avLst/>
          </a:prstGeom>
          <a:noFill/>
        </p:spPr>
        <p:txBody>
          <a:bodyPr wrap="square" rtlCol="0">
            <a:spAutoFit/>
          </a:bodyPr>
          <a:lstStyle/>
          <a:p>
            <a:pPr marL="342900" indent="-342900" algn="just">
              <a:buFont typeface="Wingdings" panose="05000000000000000000" pitchFamily="2" charset="2"/>
              <a:buChar char="q"/>
            </a:pPr>
            <a:r>
              <a:rPr lang="en-GB" sz="2400" dirty="0">
                <a:latin typeface="Book Antiqua" panose="02040602050305030304" pitchFamily="18" charset="0"/>
              </a:rPr>
              <a:t>By Cloud model, the computing </a:t>
            </a:r>
            <a:r>
              <a:rPr lang="en-GB" sz="2400" u="sng" dirty="0">
                <a:latin typeface="Book Antiqua" panose="02040602050305030304" pitchFamily="18" charset="0"/>
              </a:rPr>
              <a:t>scalability</a:t>
            </a:r>
            <a:r>
              <a:rPr lang="en-GB" sz="2400" dirty="0">
                <a:latin typeface="Book Antiqua" panose="02040602050305030304" pitchFamily="18" charset="0"/>
              </a:rPr>
              <a:t> is provided when it needed without high IT overhead.</a:t>
            </a:r>
          </a:p>
          <a:p>
            <a:pPr marL="342900" indent="-342900" algn="just">
              <a:buFont typeface="Wingdings" panose="05000000000000000000" pitchFamily="2" charset="2"/>
              <a:buChar char="q"/>
            </a:pPr>
            <a:r>
              <a:rPr lang="en-GB" sz="2400" dirty="0">
                <a:latin typeface="Book Antiqua" panose="02040602050305030304" pitchFamily="18" charset="0"/>
              </a:rPr>
              <a:t>Cloud provides a set of computing services that can be installed easily such as </a:t>
            </a:r>
            <a:r>
              <a:rPr lang="en-GB" sz="2400" u="sng" dirty="0">
                <a:latin typeface="Book Antiqua" panose="02040602050305030304" pitchFamily="18" charset="0"/>
              </a:rPr>
              <a:t>“Cloud Desktop”.  (</a:t>
            </a:r>
            <a:r>
              <a:rPr lang="en-GB" sz="2400" u="sng" dirty="0">
                <a:latin typeface="Book Antiqua" panose="02040602050305030304" pitchFamily="18" charset="0"/>
                <a:hlinkClick r:id="rId3"/>
              </a:rPr>
              <a:t>http://www.awitty.com/</a:t>
            </a:r>
            <a:r>
              <a:rPr lang="en-GB" sz="2400" u="sng" dirty="0">
                <a:latin typeface="Book Antiqua" panose="02040602050305030304" pitchFamily="18" charset="0"/>
              </a:rPr>
              <a:t>) </a:t>
            </a:r>
          </a:p>
          <a:p>
            <a:pPr marL="342900" indent="-342900" algn="just">
              <a:buFont typeface="Wingdings" panose="05000000000000000000" pitchFamily="2" charset="2"/>
              <a:buChar char="q"/>
            </a:pPr>
            <a:endParaRPr lang="en-GB" sz="2400" dirty="0">
              <a:latin typeface="Book Antiqua" panose="02040602050305030304" pitchFamily="18" charset="0"/>
            </a:endParaRPr>
          </a:p>
        </p:txBody>
      </p:sp>
    </p:spTree>
    <p:extLst>
      <p:ext uri="{BB962C8B-B14F-4D97-AF65-F5344CB8AC3E}">
        <p14:creationId xmlns:p14="http://schemas.microsoft.com/office/powerpoint/2010/main" val="751435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Cloud Computing: Overview-Cont.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12</a:t>
            </a:fld>
            <a:endParaRPr lang="en-US"/>
          </a:p>
        </p:txBody>
      </p:sp>
      <p:sp>
        <p:nvSpPr>
          <p:cNvPr id="3" name="TextBox 2">
            <a:extLst>
              <a:ext uri="{FF2B5EF4-FFF2-40B4-BE49-F238E27FC236}">
                <a16:creationId xmlns:a16="http://schemas.microsoft.com/office/drawing/2014/main" id="{E7F4EC34-702D-4612-BEBA-BCABEA458ED0}"/>
              </a:ext>
            </a:extLst>
          </p:cNvPr>
          <p:cNvSpPr txBox="1"/>
          <p:nvPr/>
        </p:nvSpPr>
        <p:spPr>
          <a:xfrm>
            <a:off x="805912" y="1844298"/>
            <a:ext cx="10352868" cy="830997"/>
          </a:xfrm>
          <a:prstGeom prst="rect">
            <a:avLst/>
          </a:prstGeom>
          <a:noFill/>
        </p:spPr>
        <p:txBody>
          <a:bodyPr wrap="square" rtlCol="0">
            <a:spAutoFit/>
          </a:bodyPr>
          <a:lstStyle/>
          <a:p>
            <a:pPr marL="342900" indent="-342900" algn="just">
              <a:buFont typeface="Wingdings" panose="05000000000000000000" pitchFamily="2" charset="2"/>
              <a:buChar char="q"/>
            </a:pPr>
            <a:r>
              <a:rPr lang="en-GB" sz="2400" u="sng" dirty="0">
                <a:latin typeface="Book Antiqua" panose="02040602050305030304" pitchFamily="18" charset="0"/>
              </a:rPr>
              <a:t>Cloud is commercial available of individual computing services delivered remotely. </a:t>
            </a:r>
          </a:p>
        </p:txBody>
      </p:sp>
      <p:sp>
        <p:nvSpPr>
          <p:cNvPr id="5" name="TextBox 4">
            <a:extLst>
              <a:ext uri="{FF2B5EF4-FFF2-40B4-BE49-F238E27FC236}">
                <a16:creationId xmlns:a16="http://schemas.microsoft.com/office/drawing/2014/main" id="{FB6A9F76-4757-4834-B5B1-A29DB4834F78}"/>
              </a:ext>
            </a:extLst>
          </p:cNvPr>
          <p:cNvSpPr txBox="1"/>
          <p:nvPr/>
        </p:nvSpPr>
        <p:spPr>
          <a:xfrm>
            <a:off x="1033220" y="3068666"/>
            <a:ext cx="10213383" cy="2739211"/>
          </a:xfrm>
          <a:prstGeom prst="rect">
            <a:avLst/>
          </a:prstGeom>
          <a:solidFill>
            <a:schemeClr val="accent5">
              <a:lumMod val="50000"/>
            </a:schemeClr>
          </a:solidFill>
        </p:spPr>
        <p:txBody>
          <a:bodyPr wrap="square" rtlCol="0">
            <a:spAutoFit/>
          </a:bodyPr>
          <a:lstStyle/>
          <a:p>
            <a:r>
              <a:rPr lang="en-GB" sz="2800" b="1" dirty="0">
                <a:solidFill>
                  <a:schemeClr val="bg2"/>
                </a:solidFill>
                <a:latin typeface="Book Antiqua" panose="02040602050305030304" pitchFamily="18" charset="0"/>
              </a:rPr>
              <a:t>The services include, but are not limited to</a:t>
            </a:r>
            <a:r>
              <a:rPr lang="en-GB" sz="2400" dirty="0">
                <a:solidFill>
                  <a:schemeClr val="bg2"/>
                </a:solidFill>
                <a:latin typeface="Book Antiqua" panose="02040602050305030304" pitchFamily="18" charset="0"/>
              </a:rPr>
              <a:t>:</a:t>
            </a:r>
          </a:p>
          <a:p>
            <a:pPr marL="514350" indent="-514350">
              <a:buFont typeface="+mj-lt"/>
              <a:buAutoNum type="romanUcPeriod"/>
            </a:pPr>
            <a:r>
              <a:rPr lang="en-GB" sz="2400" dirty="0">
                <a:solidFill>
                  <a:schemeClr val="bg2"/>
                </a:solidFill>
                <a:latin typeface="Book Antiqua" panose="02040602050305030304" pitchFamily="18" charset="0"/>
              </a:rPr>
              <a:t>Desktop</a:t>
            </a:r>
          </a:p>
          <a:p>
            <a:pPr marL="514350" indent="-514350">
              <a:buFont typeface="+mj-lt"/>
              <a:buAutoNum type="romanUcPeriod"/>
            </a:pPr>
            <a:r>
              <a:rPr lang="en-GB" sz="2400" dirty="0">
                <a:solidFill>
                  <a:schemeClr val="bg2"/>
                </a:solidFill>
                <a:latin typeface="Book Antiqua" panose="02040602050305030304" pitchFamily="18" charset="0"/>
              </a:rPr>
              <a:t>Disk storage.     </a:t>
            </a:r>
          </a:p>
          <a:p>
            <a:pPr marL="514350" indent="-514350">
              <a:buFont typeface="+mj-lt"/>
              <a:buAutoNum type="romanUcPeriod"/>
            </a:pPr>
            <a:r>
              <a:rPr lang="en-GB" sz="2400" dirty="0">
                <a:solidFill>
                  <a:schemeClr val="bg2"/>
                </a:solidFill>
                <a:latin typeface="Book Antiqua" panose="02040602050305030304" pitchFamily="18" charset="0"/>
              </a:rPr>
              <a:t>Database.</a:t>
            </a:r>
          </a:p>
          <a:p>
            <a:pPr marL="514350" indent="-514350">
              <a:buFont typeface="+mj-lt"/>
              <a:buAutoNum type="romanUcPeriod"/>
            </a:pPr>
            <a:r>
              <a:rPr lang="en-GB" sz="2400" dirty="0">
                <a:solidFill>
                  <a:schemeClr val="bg2"/>
                </a:solidFill>
                <a:latin typeface="Book Antiqua" panose="02040602050305030304" pitchFamily="18" charset="0"/>
              </a:rPr>
              <a:t>Analysing. </a:t>
            </a:r>
          </a:p>
          <a:p>
            <a:pPr marL="514350" indent="-514350">
              <a:buFont typeface="+mj-lt"/>
              <a:buAutoNum type="romanUcPeriod"/>
            </a:pPr>
            <a:r>
              <a:rPr lang="en-GB" sz="2400" dirty="0">
                <a:solidFill>
                  <a:schemeClr val="bg2"/>
                </a:solidFill>
                <a:latin typeface="Book Antiqua" panose="02040602050305030304" pitchFamily="18" charset="0"/>
              </a:rPr>
              <a:t>Networking.</a:t>
            </a:r>
          </a:p>
          <a:p>
            <a:pPr marL="514350" indent="-514350">
              <a:buFont typeface="+mj-lt"/>
              <a:buAutoNum type="romanUcPeriod"/>
            </a:pPr>
            <a:r>
              <a:rPr lang="en-GB" sz="2400" dirty="0">
                <a:solidFill>
                  <a:schemeClr val="bg2"/>
                </a:solidFill>
                <a:latin typeface="Book Antiqua" panose="02040602050305030304" pitchFamily="18" charset="0"/>
              </a:rPr>
              <a:t>Processing.</a:t>
            </a:r>
          </a:p>
        </p:txBody>
      </p:sp>
      <p:pic>
        <p:nvPicPr>
          <p:cNvPr id="6" name="Picture 5">
            <a:extLst>
              <a:ext uri="{FF2B5EF4-FFF2-40B4-BE49-F238E27FC236}">
                <a16:creationId xmlns:a16="http://schemas.microsoft.com/office/drawing/2014/main" id="{56C534CE-F1E2-4340-B81D-BF406E1D57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241472" y="4191607"/>
            <a:ext cx="670414" cy="183364"/>
          </a:xfrm>
          <a:prstGeom prst="rect">
            <a:avLst/>
          </a:prstGeom>
        </p:spPr>
      </p:pic>
      <p:sp>
        <p:nvSpPr>
          <p:cNvPr id="7" name="TextBox 6">
            <a:extLst>
              <a:ext uri="{FF2B5EF4-FFF2-40B4-BE49-F238E27FC236}">
                <a16:creationId xmlns:a16="http://schemas.microsoft.com/office/drawing/2014/main" id="{90B2D48C-B56F-47CA-AA88-76E697CF319A}"/>
              </a:ext>
            </a:extLst>
          </p:cNvPr>
          <p:cNvSpPr txBox="1"/>
          <p:nvPr/>
        </p:nvSpPr>
        <p:spPr>
          <a:xfrm>
            <a:off x="3771322" y="3886090"/>
            <a:ext cx="3729859" cy="707886"/>
          </a:xfrm>
          <a:prstGeom prst="rect">
            <a:avLst/>
          </a:prstGeom>
          <a:noFill/>
        </p:spPr>
        <p:txBody>
          <a:bodyPr wrap="square" rtlCol="0">
            <a:spAutoFit/>
          </a:bodyPr>
          <a:lstStyle/>
          <a:p>
            <a:r>
              <a:rPr lang="en-GB" sz="2000" b="1" dirty="0">
                <a:solidFill>
                  <a:srgbClr val="C88E1A"/>
                </a:solidFill>
                <a:latin typeface="Book Antiqua" panose="02040602050305030304" pitchFamily="18" charset="0"/>
              </a:rPr>
              <a:t>What’s the difference between </a:t>
            </a:r>
            <a:r>
              <a:rPr lang="en-GB" sz="2000" b="1" u="sng" dirty="0">
                <a:solidFill>
                  <a:srgbClr val="C88E1A"/>
                </a:solidFill>
                <a:latin typeface="Book Antiqua" panose="02040602050305030304" pitchFamily="18" charset="0"/>
              </a:rPr>
              <a:t>Disk Storage </a:t>
            </a:r>
            <a:r>
              <a:rPr lang="en-GB" sz="2000" b="1" dirty="0">
                <a:solidFill>
                  <a:srgbClr val="C88E1A"/>
                </a:solidFill>
                <a:latin typeface="Book Antiqua" panose="02040602050305030304" pitchFamily="18" charset="0"/>
              </a:rPr>
              <a:t>and </a:t>
            </a:r>
            <a:r>
              <a:rPr lang="en-GB" sz="2000" b="1" u="sng" dirty="0">
                <a:solidFill>
                  <a:srgbClr val="C88E1A"/>
                </a:solidFill>
                <a:latin typeface="Book Antiqua" panose="02040602050305030304" pitchFamily="18" charset="0"/>
              </a:rPr>
              <a:t>Database</a:t>
            </a:r>
            <a:r>
              <a:rPr lang="en-GB" sz="2000" b="1" dirty="0">
                <a:solidFill>
                  <a:srgbClr val="C88E1A"/>
                </a:solidFill>
                <a:latin typeface="Book Antiqua" panose="02040602050305030304" pitchFamily="18" charset="0"/>
              </a:rPr>
              <a:t>?</a:t>
            </a:r>
          </a:p>
        </p:txBody>
      </p:sp>
    </p:spTree>
    <p:extLst>
      <p:ext uri="{BB962C8B-B14F-4D97-AF65-F5344CB8AC3E}">
        <p14:creationId xmlns:p14="http://schemas.microsoft.com/office/powerpoint/2010/main" val="1281648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Early Models of Cloud Computing</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13</a:t>
            </a:fld>
            <a:endParaRPr lang="en-US"/>
          </a:p>
        </p:txBody>
      </p:sp>
      <p:sp>
        <p:nvSpPr>
          <p:cNvPr id="3" name="TextBox 2">
            <a:extLst>
              <a:ext uri="{FF2B5EF4-FFF2-40B4-BE49-F238E27FC236}">
                <a16:creationId xmlns:a16="http://schemas.microsoft.com/office/drawing/2014/main" id="{E7F4EC34-702D-4612-BEBA-BCABEA458ED0}"/>
              </a:ext>
            </a:extLst>
          </p:cNvPr>
          <p:cNvSpPr txBox="1"/>
          <p:nvPr/>
        </p:nvSpPr>
        <p:spPr>
          <a:xfrm>
            <a:off x="805912" y="1844298"/>
            <a:ext cx="10352868" cy="3785652"/>
          </a:xfrm>
          <a:prstGeom prst="rect">
            <a:avLst/>
          </a:prstGeom>
          <a:noFill/>
        </p:spPr>
        <p:txBody>
          <a:bodyPr wrap="square" rtlCol="0">
            <a:spAutoFit/>
          </a:bodyPr>
          <a:lstStyle/>
          <a:p>
            <a:pPr algn="just"/>
            <a:r>
              <a:rPr lang="en-GB" sz="2400" dirty="0">
                <a:latin typeface="Book Antiqua" panose="02040602050305030304" pitchFamily="18" charset="0"/>
              </a:rPr>
              <a:t>The last decades have reinforced the idea that information processing can be done more efficiently centrally, on large farms of computing and storage systems accessible via the Internet. When computing resources in distant data </a:t>
            </a:r>
            <a:r>
              <a:rPr lang="en-GB" sz="2400" dirty="0" err="1">
                <a:latin typeface="Book Antiqua" panose="02040602050305030304" pitchFamily="18" charset="0"/>
              </a:rPr>
              <a:t>centers</a:t>
            </a:r>
            <a:r>
              <a:rPr lang="en-GB" sz="2400" dirty="0">
                <a:latin typeface="Book Antiqua" panose="02040602050305030304" pitchFamily="18" charset="0"/>
              </a:rPr>
              <a:t> are used rather than local computing systems, we talk about </a:t>
            </a:r>
            <a:r>
              <a:rPr lang="en-GB" sz="2400" b="1" u="sng" dirty="0">
                <a:solidFill>
                  <a:srgbClr val="C00000"/>
                </a:solidFill>
                <a:latin typeface="Book Antiqua" panose="02040602050305030304" pitchFamily="18" charset="0"/>
              </a:rPr>
              <a:t>Network-Centric Computing </a:t>
            </a:r>
            <a:r>
              <a:rPr lang="en-GB" sz="2400" dirty="0">
                <a:latin typeface="Book Antiqua" panose="02040602050305030304" pitchFamily="18" charset="0"/>
              </a:rPr>
              <a:t>and </a:t>
            </a:r>
            <a:r>
              <a:rPr lang="en-GB" sz="2400" b="1" u="sng" dirty="0">
                <a:solidFill>
                  <a:srgbClr val="C00000"/>
                </a:solidFill>
                <a:latin typeface="Book Antiqua" panose="02040602050305030304" pitchFamily="18" charset="0"/>
              </a:rPr>
              <a:t>Network-Centric Content</a:t>
            </a:r>
            <a:r>
              <a:rPr lang="en-GB" sz="2400" dirty="0">
                <a:latin typeface="Book Antiqua" panose="02040602050305030304" pitchFamily="18" charset="0"/>
              </a:rPr>
              <a:t>. </a:t>
            </a:r>
          </a:p>
          <a:p>
            <a:pPr algn="just"/>
            <a:endParaRPr lang="en-GB" sz="2400" u="sng" dirty="0">
              <a:latin typeface="Book Antiqua" panose="02040602050305030304" pitchFamily="18" charset="0"/>
            </a:endParaRPr>
          </a:p>
          <a:p>
            <a:pPr algn="just"/>
            <a:r>
              <a:rPr lang="en-GB" sz="2400" dirty="0">
                <a:latin typeface="Book Antiqua" panose="02040602050305030304" pitchFamily="18" charset="0"/>
              </a:rPr>
              <a:t>Advancements in networking and other areas are responsible for the acceptance of the two new computing models and led to the </a:t>
            </a:r>
            <a:r>
              <a:rPr lang="en-GB" sz="2400" u="sng" dirty="0">
                <a:solidFill>
                  <a:srgbClr val="C00000"/>
                </a:solidFill>
                <a:latin typeface="Book Antiqua" panose="02040602050305030304" pitchFamily="18" charset="0"/>
              </a:rPr>
              <a:t>grid computing</a:t>
            </a:r>
            <a:r>
              <a:rPr lang="en-GB" sz="2400" dirty="0">
                <a:latin typeface="Book Antiqua" panose="02040602050305030304" pitchFamily="18" charset="0"/>
              </a:rPr>
              <a:t> movement in the early 1990s and, since 2005, to </a:t>
            </a:r>
            <a:r>
              <a:rPr lang="en-GB" sz="2400" u="sng" dirty="0">
                <a:solidFill>
                  <a:srgbClr val="C00000"/>
                </a:solidFill>
                <a:latin typeface="Book Antiqua" panose="02040602050305030304" pitchFamily="18" charset="0"/>
              </a:rPr>
              <a:t>utility computing and cloud computing.</a:t>
            </a:r>
          </a:p>
        </p:txBody>
      </p:sp>
    </p:spTree>
    <p:extLst>
      <p:ext uri="{BB962C8B-B14F-4D97-AF65-F5344CB8AC3E}">
        <p14:creationId xmlns:p14="http://schemas.microsoft.com/office/powerpoint/2010/main" val="3199661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Early Models of Cloud Computing-Cont.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14</a:t>
            </a:fld>
            <a:endParaRPr lang="en-US"/>
          </a:p>
        </p:txBody>
      </p:sp>
      <p:sp>
        <p:nvSpPr>
          <p:cNvPr id="3" name="TextBox 2">
            <a:extLst>
              <a:ext uri="{FF2B5EF4-FFF2-40B4-BE49-F238E27FC236}">
                <a16:creationId xmlns:a16="http://schemas.microsoft.com/office/drawing/2014/main" id="{E7F4EC34-702D-4612-BEBA-BCABEA458ED0}"/>
              </a:ext>
            </a:extLst>
          </p:cNvPr>
          <p:cNvSpPr txBox="1"/>
          <p:nvPr/>
        </p:nvSpPr>
        <p:spPr>
          <a:xfrm>
            <a:off x="805911" y="1844298"/>
            <a:ext cx="10631837" cy="461665"/>
          </a:xfrm>
          <a:prstGeom prst="rect">
            <a:avLst/>
          </a:prstGeom>
          <a:noFill/>
        </p:spPr>
        <p:txBody>
          <a:bodyPr wrap="square" rtlCol="0">
            <a:spAutoFit/>
          </a:bodyPr>
          <a:lstStyle/>
          <a:p>
            <a:pPr algn="just"/>
            <a:r>
              <a:rPr lang="en-GB" sz="2400" b="1" u="sng" dirty="0">
                <a:solidFill>
                  <a:schemeClr val="bg2"/>
                </a:solidFill>
                <a:highlight>
                  <a:srgbClr val="008080"/>
                </a:highlight>
                <a:latin typeface="Book Antiqua" panose="02040602050305030304" pitchFamily="18" charset="0"/>
              </a:rPr>
              <a:t>*What is the difference between Grid Computing and Cloud Computing?</a:t>
            </a:r>
          </a:p>
        </p:txBody>
      </p:sp>
      <p:sp>
        <p:nvSpPr>
          <p:cNvPr id="5" name="Rectangle 4">
            <a:extLst>
              <a:ext uri="{FF2B5EF4-FFF2-40B4-BE49-F238E27FC236}">
                <a16:creationId xmlns:a16="http://schemas.microsoft.com/office/drawing/2014/main" id="{F63C478B-48EC-4FDF-9939-5C6D020AA284}"/>
              </a:ext>
            </a:extLst>
          </p:cNvPr>
          <p:cNvSpPr/>
          <p:nvPr/>
        </p:nvSpPr>
        <p:spPr>
          <a:xfrm>
            <a:off x="2001865" y="2878610"/>
            <a:ext cx="3022171" cy="619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latin typeface="Book Antiqua" panose="02040602050305030304" pitchFamily="18" charset="0"/>
              </a:rPr>
              <a:t>Grid Computing</a:t>
            </a:r>
          </a:p>
        </p:txBody>
      </p:sp>
      <p:sp>
        <p:nvSpPr>
          <p:cNvPr id="6" name="Rectangle 5">
            <a:extLst>
              <a:ext uri="{FF2B5EF4-FFF2-40B4-BE49-F238E27FC236}">
                <a16:creationId xmlns:a16="http://schemas.microsoft.com/office/drawing/2014/main" id="{00C7D042-78C2-4B76-A25E-DC53D70139F9}"/>
              </a:ext>
            </a:extLst>
          </p:cNvPr>
          <p:cNvSpPr/>
          <p:nvPr/>
        </p:nvSpPr>
        <p:spPr>
          <a:xfrm>
            <a:off x="7167965" y="2878610"/>
            <a:ext cx="3022171" cy="61993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latin typeface="Book Antiqua" panose="02040602050305030304" pitchFamily="18" charset="0"/>
              </a:rPr>
              <a:t>Utility Computing</a:t>
            </a:r>
          </a:p>
        </p:txBody>
      </p:sp>
      <p:pic>
        <p:nvPicPr>
          <p:cNvPr id="8" name="Picture 7">
            <a:extLst>
              <a:ext uri="{FF2B5EF4-FFF2-40B4-BE49-F238E27FC236}">
                <a16:creationId xmlns:a16="http://schemas.microsoft.com/office/drawing/2014/main" id="{53CE4DDA-A2AE-4D59-8847-23DE591D8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3512949" y="2288823"/>
            <a:ext cx="5166102" cy="584163"/>
          </a:xfrm>
          <a:prstGeom prst="rect">
            <a:avLst/>
          </a:prstGeom>
        </p:spPr>
      </p:pic>
      <p:sp>
        <p:nvSpPr>
          <p:cNvPr id="9" name="TextBox 8">
            <a:extLst>
              <a:ext uri="{FF2B5EF4-FFF2-40B4-BE49-F238E27FC236}">
                <a16:creationId xmlns:a16="http://schemas.microsoft.com/office/drawing/2014/main" id="{8638E2A7-F118-4BF0-B4B0-E08EC086A53E}"/>
              </a:ext>
            </a:extLst>
          </p:cNvPr>
          <p:cNvSpPr txBox="1"/>
          <p:nvPr/>
        </p:nvSpPr>
        <p:spPr>
          <a:xfrm>
            <a:off x="1627320" y="3564610"/>
            <a:ext cx="8818536" cy="1200329"/>
          </a:xfrm>
          <a:prstGeom prst="rect">
            <a:avLst/>
          </a:prstGeom>
          <a:noFill/>
        </p:spPr>
        <p:txBody>
          <a:bodyPr wrap="square" rtlCol="0">
            <a:spAutoFit/>
          </a:bodyPr>
          <a:lstStyle/>
          <a:p>
            <a:pPr algn="just"/>
            <a:r>
              <a:rPr lang="en-GB" dirty="0">
                <a:latin typeface="Book Antiqua" panose="02040602050305030304" pitchFamily="18" charset="0"/>
              </a:rPr>
              <a:t>Both are </a:t>
            </a:r>
            <a:r>
              <a:rPr lang="en-GB" b="0" i="0" dirty="0">
                <a:solidFill>
                  <a:srgbClr val="1D1D1D"/>
                </a:solidFill>
                <a:effectLst/>
                <a:latin typeface="Book Antiqua" panose="02040602050305030304" pitchFamily="18" charset="0"/>
              </a:rPr>
              <a:t>network-based computing technologies that involve resource pooling, but cloud computing eliminates the complexity of buying hardware and software for building applications by allocating resources that are placed over multiple servers in clusters. </a:t>
            </a:r>
            <a:endParaRPr lang="en-GB" dirty="0">
              <a:latin typeface="Book Antiqua" panose="02040602050305030304" pitchFamily="18" charset="0"/>
            </a:endParaRPr>
          </a:p>
        </p:txBody>
      </p:sp>
      <p:cxnSp>
        <p:nvCxnSpPr>
          <p:cNvPr id="11" name="Straight Connector 10">
            <a:extLst>
              <a:ext uri="{FF2B5EF4-FFF2-40B4-BE49-F238E27FC236}">
                <a16:creationId xmlns:a16="http://schemas.microsoft.com/office/drawing/2014/main" id="{5D149EFB-7BA5-4AF9-9FEB-60090AB4251D}"/>
              </a:ext>
            </a:extLst>
          </p:cNvPr>
          <p:cNvCxnSpPr>
            <a:stCxn id="9" idx="2"/>
          </p:cNvCxnSpPr>
          <p:nvPr/>
        </p:nvCxnSpPr>
        <p:spPr>
          <a:xfrm>
            <a:off x="6036588" y="4764939"/>
            <a:ext cx="0" cy="1449881"/>
          </a:xfrm>
          <a:prstGeom prst="line">
            <a:avLst/>
          </a:prstGeom>
          <a:ln w="381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2CE925A-60AE-4CB3-B75C-BE4D6461AECA}"/>
              </a:ext>
            </a:extLst>
          </p:cNvPr>
          <p:cNvSpPr txBox="1"/>
          <p:nvPr/>
        </p:nvSpPr>
        <p:spPr>
          <a:xfrm>
            <a:off x="1208868" y="5114441"/>
            <a:ext cx="4339524" cy="646331"/>
          </a:xfrm>
          <a:prstGeom prst="rect">
            <a:avLst/>
          </a:prstGeom>
          <a:solidFill>
            <a:srgbClr val="45A9EA"/>
          </a:solidFill>
        </p:spPr>
        <p:txBody>
          <a:bodyPr wrap="square" rtlCol="0">
            <a:spAutoFit/>
          </a:bodyPr>
          <a:lstStyle/>
          <a:p>
            <a:pPr algn="ctr"/>
            <a:r>
              <a:rPr lang="en-GB" dirty="0">
                <a:solidFill>
                  <a:schemeClr val="bg2"/>
                </a:solidFill>
                <a:latin typeface="Book Antiqua" panose="02040602050305030304" pitchFamily="18" charset="0"/>
              </a:rPr>
              <a:t>Grid Computing allows users to access resources directly. </a:t>
            </a:r>
          </a:p>
        </p:txBody>
      </p:sp>
      <p:sp>
        <p:nvSpPr>
          <p:cNvPr id="13" name="TextBox 12">
            <a:extLst>
              <a:ext uri="{FF2B5EF4-FFF2-40B4-BE49-F238E27FC236}">
                <a16:creationId xmlns:a16="http://schemas.microsoft.com/office/drawing/2014/main" id="{8CFC8CBE-B242-44E7-82D6-C12B670B9D15}"/>
              </a:ext>
            </a:extLst>
          </p:cNvPr>
          <p:cNvSpPr txBox="1"/>
          <p:nvPr/>
        </p:nvSpPr>
        <p:spPr>
          <a:xfrm>
            <a:off x="6501538" y="5114441"/>
            <a:ext cx="4339524" cy="923330"/>
          </a:xfrm>
          <a:prstGeom prst="rect">
            <a:avLst/>
          </a:prstGeom>
          <a:solidFill>
            <a:srgbClr val="D3187A"/>
          </a:solidFill>
        </p:spPr>
        <p:txBody>
          <a:bodyPr wrap="square" rtlCol="0">
            <a:spAutoFit/>
          </a:bodyPr>
          <a:lstStyle/>
          <a:p>
            <a:pPr algn="ctr"/>
            <a:r>
              <a:rPr lang="en-GB" dirty="0">
                <a:solidFill>
                  <a:schemeClr val="bg2"/>
                </a:solidFill>
                <a:latin typeface="Book Antiqua" panose="02040602050305030304" pitchFamily="18" charset="0"/>
              </a:rPr>
              <a:t>User doesn’t access the resources directly, rather it makes a huge resource pool through shared resources.</a:t>
            </a:r>
          </a:p>
        </p:txBody>
      </p:sp>
      <p:sp>
        <p:nvSpPr>
          <p:cNvPr id="14" name="TextBox 13">
            <a:extLst>
              <a:ext uri="{FF2B5EF4-FFF2-40B4-BE49-F238E27FC236}">
                <a16:creationId xmlns:a16="http://schemas.microsoft.com/office/drawing/2014/main" id="{4C15852E-F527-43D0-9A50-AC819664D062}"/>
              </a:ext>
            </a:extLst>
          </p:cNvPr>
          <p:cNvSpPr txBox="1"/>
          <p:nvPr/>
        </p:nvSpPr>
        <p:spPr>
          <a:xfrm>
            <a:off x="320297" y="3731283"/>
            <a:ext cx="1307018" cy="369332"/>
          </a:xfrm>
          <a:prstGeom prst="rect">
            <a:avLst/>
          </a:prstGeom>
          <a:solidFill>
            <a:srgbClr val="FFC000"/>
          </a:solidFill>
        </p:spPr>
        <p:txBody>
          <a:bodyPr wrap="square" rtlCol="0">
            <a:spAutoFit/>
          </a:bodyPr>
          <a:lstStyle/>
          <a:p>
            <a:r>
              <a:rPr lang="en-GB" dirty="0">
                <a:latin typeface="Book Antiqua" panose="02040602050305030304" pitchFamily="18" charset="0"/>
              </a:rPr>
              <a:t>Similarity: </a:t>
            </a:r>
          </a:p>
        </p:txBody>
      </p:sp>
      <p:sp>
        <p:nvSpPr>
          <p:cNvPr id="16" name="TextBox 15">
            <a:extLst>
              <a:ext uri="{FF2B5EF4-FFF2-40B4-BE49-F238E27FC236}">
                <a16:creationId xmlns:a16="http://schemas.microsoft.com/office/drawing/2014/main" id="{ED6F3428-E43D-4032-818F-1D3061A14E16}"/>
              </a:ext>
            </a:extLst>
          </p:cNvPr>
          <p:cNvSpPr txBox="1"/>
          <p:nvPr/>
        </p:nvSpPr>
        <p:spPr>
          <a:xfrm>
            <a:off x="320296" y="4688176"/>
            <a:ext cx="1307019" cy="369332"/>
          </a:xfrm>
          <a:prstGeom prst="rect">
            <a:avLst/>
          </a:prstGeom>
          <a:solidFill>
            <a:srgbClr val="C00000"/>
          </a:solidFill>
        </p:spPr>
        <p:txBody>
          <a:bodyPr wrap="square" rtlCol="0">
            <a:spAutoFit/>
          </a:bodyPr>
          <a:lstStyle/>
          <a:p>
            <a:r>
              <a:rPr lang="en-GB" dirty="0">
                <a:latin typeface="Book Antiqua" panose="02040602050305030304" pitchFamily="18" charset="0"/>
              </a:rPr>
              <a:t>Difference:</a:t>
            </a:r>
          </a:p>
        </p:txBody>
      </p:sp>
    </p:spTree>
    <p:extLst>
      <p:ext uri="{BB962C8B-B14F-4D97-AF65-F5344CB8AC3E}">
        <p14:creationId xmlns:p14="http://schemas.microsoft.com/office/powerpoint/2010/main" val="124967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dirty="0">
                <a:solidFill>
                  <a:srgbClr val="C88E1A"/>
                </a:solidFill>
                <a:latin typeface="Amasis MT Pro Black" panose="02040A04050005020304" pitchFamily="18" charset="0"/>
              </a:rPr>
              <a:t>Early Models of Cloud Computing-Cont.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15</a:t>
            </a:fld>
            <a:endParaRPr lang="en-US"/>
          </a:p>
        </p:txBody>
      </p:sp>
      <p:sp>
        <p:nvSpPr>
          <p:cNvPr id="3" name="TextBox 2">
            <a:extLst>
              <a:ext uri="{FF2B5EF4-FFF2-40B4-BE49-F238E27FC236}">
                <a16:creationId xmlns:a16="http://schemas.microsoft.com/office/drawing/2014/main" id="{E7F4EC34-702D-4612-BEBA-BCABEA458ED0}"/>
              </a:ext>
            </a:extLst>
          </p:cNvPr>
          <p:cNvSpPr txBox="1"/>
          <p:nvPr/>
        </p:nvSpPr>
        <p:spPr>
          <a:xfrm>
            <a:off x="805911" y="1844298"/>
            <a:ext cx="10631837" cy="461665"/>
          </a:xfrm>
          <a:prstGeom prst="rect">
            <a:avLst/>
          </a:prstGeom>
          <a:noFill/>
        </p:spPr>
        <p:txBody>
          <a:bodyPr wrap="square" rtlCol="0">
            <a:spAutoFit/>
          </a:bodyPr>
          <a:lstStyle/>
          <a:p>
            <a:pPr algn="just"/>
            <a:r>
              <a:rPr lang="en-GB" sz="2400" b="1" u="sng" dirty="0">
                <a:solidFill>
                  <a:schemeClr val="bg2"/>
                </a:solidFill>
                <a:highlight>
                  <a:srgbClr val="008080"/>
                </a:highlight>
                <a:latin typeface="Book Antiqua" panose="02040602050305030304" pitchFamily="18" charset="0"/>
              </a:rPr>
              <a:t>*What is the difference between Grid Computing and Cloud Computing?</a:t>
            </a:r>
          </a:p>
        </p:txBody>
      </p:sp>
      <p:sp>
        <p:nvSpPr>
          <p:cNvPr id="5" name="Rectangle 4">
            <a:extLst>
              <a:ext uri="{FF2B5EF4-FFF2-40B4-BE49-F238E27FC236}">
                <a16:creationId xmlns:a16="http://schemas.microsoft.com/office/drawing/2014/main" id="{F63C478B-48EC-4FDF-9939-5C6D020AA284}"/>
              </a:ext>
            </a:extLst>
          </p:cNvPr>
          <p:cNvSpPr/>
          <p:nvPr/>
        </p:nvSpPr>
        <p:spPr>
          <a:xfrm>
            <a:off x="2001865" y="2878610"/>
            <a:ext cx="3022171" cy="619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latin typeface="Book Antiqua" panose="02040602050305030304" pitchFamily="18" charset="0"/>
              </a:rPr>
              <a:t>Grid Computing</a:t>
            </a:r>
          </a:p>
        </p:txBody>
      </p:sp>
      <p:sp>
        <p:nvSpPr>
          <p:cNvPr id="6" name="Rectangle 5">
            <a:extLst>
              <a:ext uri="{FF2B5EF4-FFF2-40B4-BE49-F238E27FC236}">
                <a16:creationId xmlns:a16="http://schemas.microsoft.com/office/drawing/2014/main" id="{00C7D042-78C2-4B76-A25E-DC53D70139F9}"/>
              </a:ext>
            </a:extLst>
          </p:cNvPr>
          <p:cNvSpPr/>
          <p:nvPr/>
        </p:nvSpPr>
        <p:spPr>
          <a:xfrm>
            <a:off x="7167965" y="2878610"/>
            <a:ext cx="3022171" cy="61993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latin typeface="Book Antiqua" panose="02040602050305030304" pitchFamily="18" charset="0"/>
              </a:rPr>
              <a:t>Utility Computing</a:t>
            </a:r>
          </a:p>
        </p:txBody>
      </p:sp>
      <p:pic>
        <p:nvPicPr>
          <p:cNvPr id="8" name="Picture 7">
            <a:extLst>
              <a:ext uri="{FF2B5EF4-FFF2-40B4-BE49-F238E27FC236}">
                <a16:creationId xmlns:a16="http://schemas.microsoft.com/office/drawing/2014/main" id="{53CE4DDA-A2AE-4D59-8847-23DE591D8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3512949" y="2288823"/>
            <a:ext cx="5166102" cy="584163"/>
          </a:xfrm>
          <a:prstGeom prst="rect">
            <a:avLst/>
          </a:prstGeom>
        </p:spPr>
      </p:pic>
      <p:cxnSp>
        <p:nvCxnSpPr>
          <p:cNvPr id="11" name="Straight Connector 10">
            <a:extLst>
              <a:ext uri="{FF2B5EF4-FFF2-40B4-BE49-F238E27FC236}">
                <a16:creationId xmlns:a16="http://schemas.microsoft.com/office/drawing/2014/main" id="{5D149EFB-7BA5-4AF9-9FEB-60090AB4251D}"/>
              </a:ext>
            </a:extLst>
          </p:cNvPr>
          <p:cNvCxnSpPr>
            <a:cxnSpLocks/>
          </p:cNvCxnSpPr>
          <p:nvPr/>
        </p:nvCxnSpPr>
        <p:spPr>
          <a:xfrm>
            <a:off x="6036588" y="3633561"/>
            <a:ext cx="0" cy="2520000"/>
          </a:xfrm>
          <a:prstGeom prst="line">
            <a:avLst/>
          </a:prstGeom>
          <a:ln w="381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D6F3428-E43D-4032-818F-1D3061A14E16}"/>
              </a:ext>
            </a:extLst>
          </p:cNvPr>
          <p:cNvSpPr txBox="1"/>
          <p:nvPr/>
        </p:nvSpPr>
        <p:spPr>
          <a:xfrm>
            <a:off x="386164" y="4136212"/>
            <a:ext cx="1307019" cy="369332"/>
          </a:xfrm>
          <a:prstGeom prst="rect">
            <a:avLst/>
          </a:prstGeom>
          <a:solidFill>
            <a:srgbClr val="00B050"/>
          </a:solidFill>
        </p:spPr>
        <p:txBody>
          <a:bodyPr wrap="square" rtlCol="0">
            <a:spAutoFit/>
          </a:bodyPr>
          <a:lstStyle/>
          <a:p>
            <a:r>
              <a:rPr lang="en-GB" dirty="0">
                <a:latin typeface="Book Antiqua" panose="02040602050305030304" pitchFamily="18" charset="0"/>
              </a:rPr>
              <a:t>Definition:</a:t>
            </a:r>
          </a:p>
        </p:txBody>
      </p:sp>
      <p:sp>
        <p:nvSpPr>
          <p:cNvPr id="7" name="TextBox 6">
            <a:extLst>
              <a:ext uri="{FF2B5EF4-FFF2-40B4-BE49-F238E27FC236}">
                <a16:creationId xmlns:a16="http://schemas.microsoft.com/office/drawing/2014/main" id="{A8248454-FB2D-4DEF-8701-E2DC1D439CC0}"/>
              </a:ext>
            </a:extLst>
          </p:cNvPr>
          <p:cNvSpPr txBox="1"/>
          <p:nvPr/>
        </p:nvSpPr>
        <p:spPr>
          <a:xfrm>
            <a:off x="1658318" y="3537876"/>
            <a:ext cx="4045051" cy="923330"/>
          </a:xfrm>
          <a:prstGeom prst="rect">
            <a:avLst/>
          </a:prstGeom>
          <a:noFill/>
        </p:spPr>
        <p:txBody>
          <a:bodyPr wrap="square" rtlCol="0">
            <a:spAutoFit/>
          </a:bodyPr>
          <a:lstStyle/>
          <a:p>
            <a:pPr algn="just"/>
            <a:r>
              <a:rPr lang="en-GB" dirty="0">
                <a:latin typeface="Book Antiqua" panose="02040602050305030304" pitchFamily="18" charset="0"/>
              </a:rPr>
              <a:t>Initiated </a:t>
            </a:r>
            <a:r>
              <a:rPr lang="en-US" altLang="en-US" dirty="0">
                <a:latin typeface="Book Antiqua" panose="02040602050305030304" pitchFamily="18" charset="0"/>
                <a:ea typeface="ＭＳ Ｐゴシック" panose="020B0600070205080204" pitchFamily="34" charset="-128"/>
              </a:rPr>
              <a:t>by the National Labs in the early 1990s; targeted primarily at scientific computing</a:t>
            </a:r>
            <a:endParaRPr lang="en-GB" dirty="0">
              <a:latin typeface="Book Antiqua" panose="02040602050305030304" pitchFamily="18" charset="0"/>
            </a:endParaRPr>
          </a:p>
        </p:txBody>
      </p:sp>
      <p:sp>
        <p:nvSpPr>
          <p:cNvPr id="15" name="TextBox 14">
            <a:extLst>
              <a:ext uri="{FF2B5EF4-FFF2-40B4-BE49-F238E27FC236}">
                <a16:creationId xmlns:a16="http://schemas.microsoft.com/office/drawing/2014/main" id="{B568157A-F580-4652-B599-AD2E450175E0}"/>
              </a:ext>
            </a:extLst>
          </p:cNvPr>
          <p:cNvSpPr txBox="1"/>
          <p:nvPr/>
        </p:nvSpPr>
        <p:spPr>
          <a:xfrm>
            <a:off x="1410343" y="4503776"/>
            <a:ext cx="4339524"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GB" dirty="0">
                <a:solidFill>
                  <a:schemeClr val="tx1"/>
                </a:solidFill>
                <a:latin typeface="Book Antiqua" panose="02040602050305030304" pitchFamily="18" charset="0"/>
              </a:rPr>
              <a:t>The collection of physical computer resources from multiple locations to reach a common goal. The grid can be thought of as a distributed system with non-interactive workloads that involve a large number of files</a:t>
            </a:r>
          </a:p>
        </p:txBody>
      </p:sp>
      <p:sp>
        <p:nvSpPr>
          <p:cNvPr id="17" name="TextBox 16">
            <a:extLst>
              <a:ext uri="{FF2B5EF4-FFF2-40B4-BE49-F238E27FC236}">
                <a16:creationId xmlns:a16="http://schemas.microsoft.com/office/drawing/2014/main" id="{7172DBC4-894F-4C88-A799-941E37299C6A}"/>
              </a:ext>
            </a:extLst>
          </p:cNvPr>
          <p:cNvSpPr txBox="1"/>
          <p:nvPr/>
        </p:nvSpPr>
        <p:spPr>
          <a:xfrm>
            <a:off x="6509287" y="4676233"/>
            <a:ext cx="4339524" cy="147732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n-GB" dirty="0">
                <a:solidFill>
                  <a:schemeClr val="tx1"/>
                </a:solidFill>
                <a:latin typeface="Book Antiqua" panose="02040602050305030304" pitchFamily="18" charset="0"/>
              </a:rPr>
              <a:t>A service provisioning model in which a service provider makes computing resources and infrastructure management available to the customer as needed.</a:t>
            </a:r>
          </a:p>
        </p:txBody>
      </p:sp>
      <p:sp>
        <p:nvSpPr>
          <p:cNvPr id="18" name="TextBox 17">
            <a:extLst>
              <a:ext uri="{FF2B5EF4-FFF2-40B4-BE49-F238E27FC236}">
                <a16:creationId xmlns:a16="http://schemas.microsoft.com/office/drawing/2014/main" id="{270B9DF7-5A31-47AD-93E8-09EA438B97A8}"/>
              </a:ext>
            </a:extLst>
          </p:cNvPr>
          <p:cNvSpPr txBox="1"/>
          <p:nvPr/>
        </p:nvSpPr>
        <p:spPr>
          <a:xfrm>
            <a:off x="6656524" y="3523350"/>
            <a:ext cx="4045051" cy="923330"/>
          </a:xfrm>
          <a:prstGeom prst="rect">
            <a:avLst/>
          </a:prstGeom>
          <a:noFill/>
        </p:spPr>
        <p:txBody>
          <a:bodyPr wrap="square" rtlCol="0">
            <a:spAutoFit/>
          </a:bodyPr>
          <a:lstStyle/>
          <a:p>
            <a:pPr algn="just"/>
            <a:r>
              <a:rPr lang="en-GB" dirty="0">
                <a:latin typeface="Book Antiqua" panose="02040602050305030304" pitchFamily="18" charset="0"/>
              </a:rPr>
              <a:t>Initiated</a:t>
            </a:r>
            <a:r>
              <a:rPr lang="en-GB" altLang="en-US" dirty="0">
                <a:latin typeface="Book Antiqua" panose="02040602050305030304" pitchFamily="18" charset="0"/>
                <a:ea typeface="ＭＳ Ｐゴシック" panose="020B0600070205080204" pitchFamily="34" charset="-128"/>
              </a:rPr>
              <a:t> in 2005-2006 by IT companies and targeted at enterprise computing. </a:t>
            </a:r>
            <a:endParaRPr lang="en-GB" dirty="0">
              <a:latin typeface="Book Antiqua" panose="02040602050305030304" pitchFamily="18" charset="0"/>
            </a:endParaRPr>
          </a:p>
        </p:txBody>
      </p:sp>
      <p:sp>
        <p:nvSpPr>
          <p:cNvPr id="19" name="TextBox 18">
            <a:extLst>
              <a:ext uri="{FF2B5EF4-FFF2-40B4-BE49-F238E27FC236}">
                <a16:creationId xmlns:a16="http://schemas.microsoft.com/office/drawing/2014/main" id="{C543AFC9-62AE-43D5-A55D-B01727A94C86}"/>
              </a:ext>
            </a:extLst>
          </p:cNvPr>
          <p:cNvSpPr txBox="1"/>
          <p:nvPr/>
        </p:nvSpPr>
        <p:spPr>
          <a:xfrm>
            <a:off x="351300" y="3375043"/>
            <a:ext cx="1307018" cy="369332"/>
          </a:xfrm>
          <a:prstGeom prst="rect">
            <a:avLst/>
          </a:prstGeom>
          <a:solidFill>
            <a:srgbClr val="FFC000"/>
          </a:solidFill>
        </p:spPr>
        <p:txBody>
          <a:bodyPr wrap="square" rtlCol="0">
            <a:spAutoFit/>
          </a:bodyPr>
          <a:lstStyle/>
          <a:p>
            <a:r>
              <a:rPr lang="en-GB" dirty="0">
                <a:latin typeface="Book Antiqua" panose="02040602050305030304" pitchFamily="18" charset="0"/>
              </a:rPr>
              <a:t>Overview:</a:t>
            </a:r>
          </a:p>
        </p:txBody>
      </p:sp>
    </p:spTree>
    <p:extLst>
      <p:ext uri="{BB962C8B-B14F-4D97-AF65-F5344CB8AC3E}">
        <p14:creationId xmlns:p14="http://schemas.microsoft.com/office/powerpoint/2010/main" val="2985123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Cloud Delivered Models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16</a:t>
            </a:fld>
            <a:endParaRPr lang="en-US"/>
          </a:p>
        </p:txBody>
      </p:sp>
      <p:pic>
        <p:nvPicPr>
          <p:cNvPr id="8" name="Picture 7" descr="Diagram&#10;&#10;Description automatically generated">
            <a:extLst>
              <a:ext uri="{FF2B5EF4-FFF2-40B4-BE49-F238E27FC236}">
                <a16:creationId xmlns:a16="http://schemas.microsoft.com/office/drawing/2014/main" id="{E08138E5-6041-425B-921B-763E8ED99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370" y="1544794"/>
            <a:ext cx="9999260" cy="4691010"/>
          </a:xfrm>
          <a:prstGeom prst="rect">
            <a:avLst/>
          </a:prstGeom>
        </p:spPr>
      </p:pic>
    </p:spTree>
    <p:extLst>
      <p:ext uri="{BB962C8B-B14F-4D97-AF65-F5344CB8AC3E}">
        <p14:creationId xmlns:p14="http://schemas.microsoft.com/office/powerpoint/2010/main" val="2867432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Recent Cloud Providers: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17</a:t>
            </a:fld>
            <a:endParaRPr lang="en-US"/>
          </a:p>
        </p:txBody>
      </p:sp>
      <p:pic>
        <p:nvPicPr>
          <p:cNvPr id="5" name="Picture 4">
            <a:extLst>
              <a:ext uri="{FF2B5EF4-FFF2-40B4-BE49-F238E27FC236}">
                <a16:creationId xmlns:a16="http://schemas.microsoft.com/office/drawing/2014/main" id="{F3C1F4BC-1263-49A5-825E-031EB77E3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326" y="1915993"/>
            <a:ext cx="9202434" cy="3439005"/>
          </a:xfrm>
          <a:prstGeom prst="rect">
            <a:avLst/>
          </a:prstGeom>
        </p:spPr>
      </p:pic>
    </p:spTree>
    <p:extLst>
      <p:ext uri="{BB962C8B-B14F-4D97-AF65-F5344CB8AC3E}">
        <p14:creationId xmlns:p14="http://schemas.microsoft.com/office/powerpoint/2010/main" val="1579882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Cloud Computing Challenges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18</a:t>
            </a:fld>
            <a:endParaRPr lang="en-US"/>
          </a:p>
        </p:txBody>
      </p:sp>
      <p:sp>
        <p:nvSpPr>
          <p:cNvPr id="3" name="TextBox 2">
            <a:extLst>
              <a:ext uri="{FF2B5EF4-FFF2-40B4-BE49-F238E27FC236}">
                <a16:creationId xmlns:a16="http://schemas.microsoft.com/office/drawing/2014/main" id="{E7F4EC34-702D-4612-BEBA-BCABEA458ED0}"/>
              </a:ext>
            </a:extLst>
          </p:cNvPr>
          <p:cNvSpPr txBox="1"/>
          <p:nvPr/>
        </p:nvSpPr>
        <p:spPr>
          <a:xfrm>
            <a:off x="805912" y="1844298"/>
            <a:ext cx="10352868" cy="4401205"/>
          </a:xfrm>
          <a:prstGeom prst="rect">
            <a:avLst/>
          </a:prstGeom>
          <a:noFill/>
        </p:spPr>
        <p:txBody>
          <a:bodyPr wrap="square" rtlCol="0">
            <a:spAutoFit/>
          </a:bodyPr>
          <a:lstStyle/>
          <a:p>
            <a:pPr marL="514350" indent="-514350" algn="just">
              <a:buFont typeface="+mj-lt"/>
              <a:buAutoNum type="romanUcPeriod"/>
            </a:pPr>
            <a:r>
              <a:rPr lang="en-GB" sz="2800" u="sng" dirty="0">
                <a:solidFill>
                  <a:srgbClr val="FF0000"/>
                </a:solidFill>
                <a:latin typeface="Book Antiqua" panose="02040602050305030304" pitchFamily="18" charset="0"/>
              </a:rPr>
              <a:t>Availability of service</a:t>
            </a:r>
            <a:r>
              <a:rPr lang="en-GB" sz="2800" dirty="0">
                <a:latin typeface="Book Antiqua" panose="02040602050305030304" pitchFamily="18" charset="0"/>
              </a:rPr>
              <a:t>: what happens when the service provider cannot deliver?</a:t>
            </a:r>
          </a:p>
          <a:p>
            <a:pPr marL="514350" indent="-514350" algn="just">
              <a:buFont typeface="+mj-lt"/>
              <a:buAutoNum type="romanUcPeriod"/>
            </a:pPr>
            <a:r>
              <a:rPr lang="en-GB" sz="2800" dirty="0">
                <a:latin typeface="Book Antiqua" panose="02040602050305030304" pitchFamily="18" charset="0"/>
              </a:rPr>
              <a:t>Data confidentiality and auditability, a serious problem.</a:t>
            </a:r>
          </a:p>
          <a:p>
            <a:pPr marL="514350" indent="-514350" algn="just">
              <a:buFont typeface="+mj-lt"/>
              <a:buAutoNum type="romanUcPeriod"/>
            </a:pPr>
            <a:r>
              <a:rPr lang="en-GB" sz="2800" dirty="0">
                <a:latin typeface="Book Antiqua" panose="02040602050305030304" pitchFamily="18" charset="0"/>
              </a:rPr>
              <a:t>Diversity of  services, data organization, user interfaces available at different service providers limit user mobility; once a customer is hooked to one provider it is hard to move to another. </a:t>
            </a:r>
          </a:p>
          <a:p>
            <a:pPr marL="514350" indent="-514350" algn="just">
              <a:buFont typeface="+mj-lt"/>
              <a:buAutoNum type="romanUcPeriod"/>
            </a:pPr>
            <a:r>
              <a:rPr lang="en-GB" sz="2800" dirty="0">
                <a:latin typeface="Book Antiqua" panose="02040602050305030304" pitchFamily="18" charset="0"/>
              </a:rPr>
              <a:t>Data transfer bottleneck; many applications are data-intensive.</a:t>
            </a:r>
          </a:p>
          <a:p>
            <a:pPr marL="514350" indent="-514350" algn="just">
              <a:buFont typeface="+mj-lt"/>
              <a:buAutoNum type="romanUcPeriod"/>
            </a:pPr>
            <a:endParaRPr lang="en-GB" sz="2800" dirty="0">
              <a:latin typeface="Book Antiqua" panose="02040602050305030304" pitchFamily="18" charset="0"/>
            </a:endParaRPr>
          </a:p>
        </p:txBody>
      </p:sp>
    </p:spTree>
    <p:extLst>
      <p:ext uri="{BB962C8B-B14F-4D97-AF65-F5344CB8AC3E}">
        <p14:creationId xmlns:p14="http://schemas.microsoft.com/office/powerpoint/2010/main" val="882813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Cloud Computing Challenges-Cont.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19</a:t>
            </a:fld>
            <a:endParaRPr lang="en-US"/>
          </a:p>
        </p:txBody>
      </p:sp>
      <p:sp>
        <p:nvSpPr>
          <p:cNvPr id="3" name="TextBox 2">
            <a:extLst>
              <a:ext uri="{FF2B5EF4-FFF2-40B4-BE49-F238E27FC236}">
                <a16:creationId xmlns:a16="http://schemas.microsoft.com/office/drawing/2014/main" id="{E7F4EC34-702D-4612-BEBA-BCABEA458ED0}"/>
              </a:ext>
            </a:extLst>
          </p:cNvPr>
          <p:cNvSpPr txBox="1"/>
          <p:nvPr/>
        </p:nvSpPr>
        <p:spPr>
          <a:xfrm>
            <a:off x="805912" y="1844298"/>
            <a:ext cx="10352868" cy="4585871"/>
          </a:xfrm>
          <a:prstGeom prst="rect">
            <a:avLst/>
          </a:prstGeom>
          <a:noFill/>
        </p:spPr>
        <p:txBody>
          <a:bodyPr wrap="square" rtlCol="0">
            <a:spAutoFit/>
          </a:bodyPr>
          <a:lstStyle/>
          <a:p>
            <a:pPr algn="just"/>
            <a:r>
              <a:rPr lang="en-GB" sz="2800" dirty="0">
                <a:latin typeface="Book Antiqua" panose="02040602050305030304" pitchFamily="18" charset="0"/>
              </a:rPr>
              <a:t>V. Performance unpredictability, one of the consequences of resource sharing. </a:t>
            </a:r>
          </a:p>
          <a:p>
            <a:pPr marL="1704975" indent="-542925" algn="just">
              <a:buFont typeface="Wingdings" panose="05000000000000000000" pitchFamily="2" charset="2"/>
              <a:buChar char="q"/>
            </a:pPr>
            <a:r>
              <a:rPr lang="en-GB" sz="2400" dirty="0">
                <a:solidFill>
                  <a:schemeClr val="tx1">
                    <a:lumMod val="50000"/>
                    <a:lumOff val="50000"/>
                  </a:schemeClr>
                </a:solidFill>
                <a:latin typeface="Book Antiqua" panose="02040602050305030304" pitchFamily="18" charset="0"/>
              </a:rPr>
              <a:t>How to use resource virtualization and performance isolation for QoS guarantees?</a:t>
            </a:r>
          </a:p>
          <a:p>
            <a:pPr marL="1704975" indent="-542925" algn="just">
              <a:buFont typeface="Wingdings" panose="05000000000000000000" pitchFamily="2" charset="2"/>
              <a:buChar char="q"/>
            </a:pPr>
            <a:r>
              <a:rPr lang="en-GB" sz="2400" dirty="0">
                <a:solidFill>
                  <a:schemeClr val="tx1">
                    <a:lumMod val="50000"/>
                    <a:lumOff val="50000"/>
                  </a:schemeClr>
                </a:solidFill>
                <a:latin typeface="Book Antiqua" panose="02040602050305030304" pitchFamily="18" charset="0"/>
              </a:rPr>
              <a:t>How to support elasticity, the ability to scale up and down quickly?</a:t>
            </a:r>
          </a:p>
          <a:p>
            <a:pPr marL="514350" indent="-514350" algn="just">
              <a:buFont typeface="+mj-lt"/>
              <a:buAutoNum type="romanUcPeriod"/>
            </a:pPr>
            <a:endParaRPr lang="en-GB" sz="2800" dirty="0">
              <a:latin typeface="Book Antiqua" panose="02040602050305030304" pitchFamily="18" charset="0"/>
            </a:endParaRPr>
          </a:p>
          <a:p>
            <a:pPr algn="just"/>
            <a:r>
              <a:rPr lang="en-GB" sz="2800" dirty="0">
                <a:latin typeface="Book Antiqua" panose="02040602050305030304" pitchFamily="18" charset="0"/>
              </a:rPr>
              <a:t>VI. Resource management: It is a big challenge to manage different workloads running on large data </a:t>
            </a:r>
            <a:r>
              <a:rPr lang="en-GB" sz="2800" dirty="0" err="1">
                <a:latin typeface="Book Antiqua" panose="02040602050305030304" pitchFamily="18" charset="0"/>
              </a:rPr>
              <a:t>centers</a:t>
            </a:r>
            <a:r>
              <a:rPr lang="en-GB" sz="2800" dirty="0">
                <a:latin typeface="Book Antiqua" panose="02040602050305030304" pitchFamily="18" charset="0"/>
              </a:rPr>
              <a:t>. Are self-organization and self-management the solution? </a:t>
            </a:r>
          </a:p>
          <a:p>
            <a:pPr marL="514350" indent="-514350" algn="just">
              <a:buFont typeface="+mj-lt"/>
              <a:buAutoNum type="romanUcPeriod"/>
            </a:pPr>
            <a:endParaRPr lang="en-GB" sz="2800" dirty="0">
              <a:latin typeface="Book Antiqua" panose="02040602050305030304" pitchFamily="18" charset="0"/>
            </a:endParaRPr>
          </a:p>
        </p:txBody>
      </p:sp>
    </p:spTree>
    <p:extLst>
      <p:ext uri="{BB962C8B-B14F-4D97-AF65-F5344CB8AC3E}">
        <p14:creationId xmlns:p14="http://schemas.microsoft.com/office/powerpoint/2010/main" val="4213648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BF7F84-EB72-4041-9E56-763CE9E923D4}"/>
              </a:ext>
            </a:extLst>
          </p:cNvPr>
          <p:cNvSpPr txBox="1"/>
          <p:nvPr/>
        </p:nvSpPr>
        <p:spPr>
          <a:xfrm>
            <a:off x="573437" y="821410"/>
            <a:ext cx="10895309" cy="4524315"/>
          </a:xfrm>
          <a:prstGeom prst="rect">
            <a:avLst/>
          </a:prstGeom>
          <a:noFill/>
        </p:spPr>
        <p:txBody>
          <a:bodyPr wrap="square" rtlCol="0">
            <a:spAutoFit/>
          </a:bodyPr>
          <a:lstStyle/>
          <a:p>
            <a:pPr algn="just"/>
            <a:r>
              <a:rPr lang="en-GB" sz="3600" u="sng" dirty="0">
                <a:solidFill>
                  <a:srgbClr val="C88E1A"/>
                </a:solidFill>
                <a:latin typeface="Amasis MT Pro Black" panose="02040A04050005020304" pitchFamily="18" charset="0"/>
              </a:rPr>
              <a:t>This Course Contains 7 main parts as follows:</a:t>
            </a:r>
          </a:p>
          <a:p>
            <a:pPr algn="just"/>
            <a:r>
              <a:rPr lang="en-GB" sz="3600" dirty="0">
                <a:latin typeface="Book Antiqua" panose="02040602050305030304" pitchFamily="18" charset="0"/>
              </a:rPr>
              <a:t>1- Introduction to cloud computing.</a:t>
            </a:r>
          </a:p>
          <a:p>
            <a:pPr algn="just"/>
            <a:r>
              <a:rPr lang="en-GB" sz="3600" dirty="0">
                <a:latin typeface="Book Antiqua" panose="02040602050305030304" pitchFamily="18" charset="0"/>
              </a:rPr>
              <a:t>2- </a:t>
            </a:r>
            <a:r>
              <a:rPr lang="en-GB" sz="3600">
                <a:latin typeface="Book Antiqua" panose="02040602050305030304" pitchFamily="18" charset="0"/>
              </a:rPr>
              <a:t>Introduction to Distributed </a:t>
            </a:r>
            <a:r>
              <a:rPr lang="en-GB" sz="3600" dirty="0">
                <a:latin typeface="Book Antiqua" panose="02040602050305030304" pitchFamily="18" charset="0"/>
              </a:rPr>
              <a:t>System.</a:t>
            </a:r>
          </a:p>
          <a:p>
            <a:pPr algn="just"/>
            <a:r>
              <a:rPr lang="en-GB" sz="3600" dirty="0">
                <a:latin typeface="Book Antiqua" panose="02040602050305030304" pitchFamily="18" charset="0"/>
              </a:rPr>
              <a:t>3- Networking Support.</a:t>
            </a:r>
          </a:p>
          <a:p>
            <a:pPr algn="just"/>
            <a:r>
              <a:rPr lang="en-GB" sz="3600" dirty="0">
                <a:latin typeface="Book Antiqua" panose="02040602050305030304" pitchFamily="18" charset="0"/>
              </a:rPr>
              <a:t>4- Virtualization Technology.</a:t>
            </a:r>
          </a:p>
          <a:p>
            <a:pPr algn="just"/>
            <a:r>
              <a:rPr lang="en-GB" sz="3600" dirty="0">
                <a:latin typeface="Book Antiqua" panose="02040602050305030304" pitchFamily="18" charset="0"/>
              </a:rPr>
              <a:t>5- Migration Technology. </a:t>
            </a:r>
          </a:p>
          <a:p>
            <a:pPr algn="just"/>
            <a:r>
              <a:rPr lang="en-GB" sz="3600" dirty="0">
                <a:latin typeface="Book Antiqua" panose="02040602050305030304" pitchFamily="18" charset="0"/>
              </a:rPr>
              <a:t>6- MapReduce. </a:t>
            </a:r>
          </a:p>
          <a:p>
            <a:pPr algn="just"/>
            <a:r>
              <a:rPr lang="en-GB" sz="3600" dirty="0">
                <a:latin typeface="Book Antiqua" panose="02040602050305030304" pitchFamily="18" charset="0"/>
              </a:rPr>
              <a:t>7- Yarn.</a:t>
            </a:r>
          </a:p>
        </p:txBody>
      </p:sp>
      <p:sp>
        <p:nvSpPr>
          <p:cNvPr id="5" name="Slide Number Placeholder 4">
            <a:extLst>
              <a:ext uri="{FF2B5EF4-FFF2-40B4-BE49-F238E27FC236}">
                <a16:creationId xmlns:a16="http://schemas.microsoft.com/office/drawing/2014/main" id="{B9C2AFDF-9E06-45A7-B1E8-B7F3B7CE112A}"/>
              </a:ext>
            </a:extLst>
          </p:cNvPr>
          <p:cNvSpPr>
            <a:spLocks noGrp="1"/>
          </p:cNvSpPr>
          <p:nvPr>
            <p:ph type="sldNum" sz="quarter" idx="12"/>
          </p:nvPr>
        </p:nvSpPr>
        <p:spPr/>
        <p:txBody>
          <a:bodyPr/>
          <a:lstStyle/>
          <a:p>
            <a:fld id="{60553ECD-7F6D-420D-93CA-D8D15EB427AC}" type="slidenum">
              <a:rPr lang="en-US" smtClean="0"/>
              <a:t>2</a:t>
            </a:fld>
            <a:endParaRPr lang="en-US"/>
          </a:p>
        </p:txBody>
      </p:sp>
    </p:spTree>
    <p:extLst>
      <p:ext uri="{BB962C8B-B14F-4D97-AF65-F5344CB8AC3E}">
        <p14:creationId xmlns:p14="http://schemas.microsoft.com/office/powerpoint/2010/main" val="367975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Distributed System</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20</a:t>
            </a:fld>
            <a:endParaRPr lang="en-US"/>
          </a:p>
        </p:txBody>
      </p:sp>
      <p:sp>
        <p:nvSpPr>
          <p:cNvPr id="3" name="TextBox 2">
            <a:extLst>
              <a:ext uri="{FF2B5EF4-FFF2-40B4-BE49-F238E27FC236}">
                <a16:creationId xmlns:a16="http://schemas.microsoft.com/office/drawing/2014/main" id="{E7F4EC34-702D-4612-BEBA-BCABEA458ED0}"/>
              </a:ext>
            </a:extLst>
          </p:cNvPr>
          <p:cNvSpPr txBox="1"/>
          <p:nvPr/>
        </p:nvSpPr>
        <p:spPr>
          <a:xfrm>
            <a:off x="805912" y="1844298"/>
            <a:ext cx="10352868" cy="2677656"/>
          </a:xfrm>
          <a:prstGeom prst="rect">
            <a:avLst/>
          </a:prstGeom>
          <a:noFill/>
        </p:spPr>
        <p:txBody>
          <a:bodyPr wrap="square" rtlCol="0">
            <a:spAutoFit/>
          </a:bodyPr>
          <a:lstStyle/>
          <a:p>
            <a:pPr marL="342900" indent="-342900" algn="just">
              <a:buFont typeface="Wingdings" panose="05000000000000000000" pitchFamily="2" charset="2"/>
              <a:buChar char="q"/>
            </a:pPr>
            <a:r>
              <a:rPr lang="en-GB" sz="2400" dirty="0">
                <a:latin typeface="Book Antiqua" panose="02040602050305030304" pitchFamily="18" charset="0"/>
              </a:rPr>
              <a:t>Collection of autonomous computers, connected through a network and distribution software (often) called middleware which enables computers to coordinate their activities and to share system resources for a common goal. </a:t>
            </a:r>
          </a:p>
          <a:p>
            <a:pPr marL="342900" indent="-342900" algn="just">
              <a:buFont typeface="Wingdings" panose="05000000000000000000" pitchFamily="2" charset="2"/>
              <a:buChar char="q"/>
            </a:pPr>
            <a:r>
              <a:rPr lang="en-GB" sz="2400" dirty="0">
                <a:latin typeface="Book Antiqua" panose="02040602050305030304" pitchFamily="18" charset="0"/>
              </a:rPr>
              <a:t>Cloud computing builds upon the distributed system architecture. </a:t>
            </a:r>
          </a:p>
          <a:p>
            <a:pPr algn="just"/>
            <a:endParaRPr lang="en-GB" sz="2400" u="sng" dirty="0">
              <a:latin typeface="Book Antiqua" panose="02040602050305030304" pitchFamily="18" charset="0"/>
            </a:endParaRPr>
          </a:p>
          <a:p>
            <a:pPr algn="just"/>
            <a:r>
              <a:rPr lang="en-GB" sz="2400" u="sng" dirty="0">
                <a:solidFill>
                  <a:srgbClr val="FF0000"/>
                </a:solidFill>
                <a:latin typeface="Book Antiqua" panose="02040602050305030304" pitchFamily="18" charset="0"/>
              </a:rPr>
              <a:t>See the Next Lecture </a:t>
            </a:r>
          </a:p>
        </p:txBody>
      </p:sp>
    </p:spTree>
    <p:extLst>
      <p:ext uri="{BB962C8B-B14F-4D97-AF65-F5344CB8AC3E}">
        <p14:creationId xmlns:p14="http://schemas.microsoft.com/office/powerpoint/2010/main" val="2707887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dirty="0">
                <a:solidFill>
                  <a:srgbClr val="C88E1A"/>
                </a:solidFill>
                <a:latin typeface="Amasis MT Pro Black" panose="02040A04050005020304" pitchFamily="18" charset="0"/>
              </a:rPr>
              <a:t>References </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21</a:t>
            </a:fld>
            <a:endParaRPr lang="en-US"/>
          </a:p>
        </p:txBody>
      </p:sp>
      <p:sp>
        <p:nvSpPr>
          <p:cNvPr id="3" name="TextBox 2">
            <a:extLst>
              <a:ext uri="{FF2B5EF4-FFF2-40B4-BE49-F238E27FC236}">
                <a16:creationId xmlns:a16="http://schemas.microsoft.com/office/drawing/2014/main" id="{E7F4EC34-702D-4612-BEBA-BCABEA458ED0}"/>
              </a:ext>
            </a:extLst>
          </p:cNvPr>
          <p:cNvSpPr txBox="1"/>
          <p:nvPr/>
        </p:nvSpPr>
        <p:spPr>
          <a:xfrm>
            <a:off x="805911" y="1844298"/>
            <a:ext cx="10631837" cy="1200329"/>
          </a:xfrm>
          <a:prstGeom prst="rect">
            <a:avLst/>
          </a:prstGeom>
          <a:noFill/>
        </p:spPr>
        <p:txBody>
          <a:bodyPr wrap="square" rtlCol="0">
            <a:spAutoFit/>
          </a:bodyPr>
          <a:lstStyle/>
          <a:p>
            <a:pPr algn="just"/>
            <a:r>
              <a:rPr lang="en-GB" sz="2400" dirty="0">
                <a:latin typeface="Book Antiqua" panose="02040602050305030304" pitchFamily="18" charset="0"/>
                <a:hlinkClick r:id="rId2"/>
              </a:rPr>
              <a:t>[1] https://www.cl.cam.ac.uk/teaching/1819/CloudComp/</a:t>
            </a:r>
            <a:r>
              <a:rPr lang="en-GB" sz="2400" dirty="0">
                <a:latin typeface="Book Antiqua" panose="02040602050305030304" pitchFamily="18" charset="0"/>
              </a:rPr>
              <a:t> accessed Feb.2022</a:t>
            </a:r>
          </a:p>
          <a:p>
            <a:pPr algn="just"/>
            <a:r>
              <a:rPr lang="en-GB" sz="2400" dirty="0">
                <a:latin typeface="Book Antiqua" panose="02040602050305030304" pitchFamily="18" charset="0"/>
              </a:rPr>
              <a:t>[2] Dan C. Marinescu, Cloud Computing Theory and Practice. Elsevier, 2013</a:t>
            </a:r>
          </a:p>
        </p:txBody>
      </p:sp>
    </p:spTree>
    <p:extLst>
      <p:ext uri="{BB962C8B-B14F-4D97-AF65-F5344CB8AC3E}">
        <p14:creationId xmlns:p14="http://schemas.microsoft.com/office/powerpoint/2010/main" val="2424385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dirty="0">
                <a:solidFill>
                  <a:srgbClr val="C88E1A"/>
                </a:solidFill>
                <a:latin typeface="Amasis MT Pro Black" panose="02040A04050005020304" pitchFamily="18" charset="0"/>
              </a:rPr>
              <a:t>Report 1</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22</a:t>
            </a:fld>
            <a:endParaRPr lang="en-US"/>
          </a:p>
        </p:txBody>
      </p:sp>
      <p:sp>
        <p:nvSpPr>
          <p:cNvPr id="3" name="TextBox 2">
            <a:extLst>
              <a:ext uri="{FF2B5EF4-FFF2-40B4-BE49-F238E27FC236}">
                <a16:creationId xmlns:a16="http://schemas.microsoft.com/office/drawing/2014/main" id="{E7F4EC34-702D-4612-BEBA-BCABEA458ED0}"/>
              </a:ext>
            </a:extLst>
          </p:cNvPr>
          <p:cNvSpPr txBox="1"/>
          <p:nvPr/>
        </p:nvSpPr>
        <p:spPr>
          <a:xfrm>
            <a:off x="805912" y="1844298"/>
            <a:ext cx="10352868" cy="1938992"/>
          </a:xfrm>
          <a:prstGeom prst="rect">
            <a:avLst/>
          </a:prstGeom>
          <a:noFill/>
        </p:spPr>
        <p:txBody>
          <a:bodyPr wrap="square" rtlCol="0">
            <a:spAutoFit/>
          </a:bodyPr>
          <a:lstStyle/>
          <a:p>
            <a:pPr marL="514350" indent="-514350" algn="just">
              <a:buFont typeface="+mj-lt"/>
              <a:buAutoNum type="romanUcPeriod"/>
            </a:pPr>
            <a:r>
              <a:rPr lang="en-GB" sz="2400" dirty="0">
                <a:latin typeface="Book Antiqua" panose="02040602050305030304" pitchFamily="18" charset="0"/>
              </a:rPr>
              <a:t>What is the Cloud Computing?</a:t>
            </a:r>
          </a:p>
          <a:p>
            <a:pPr marL="514350" indent="-514350" algn="just">
              <a:buFont typeface="+mj-lt"/>
              <a:buAutoNum type="romanUcPeriod"/>
            </a:pPr>
            <a:r>
              <a:rPr lang="en-GB" sz="2400" dirty="0">
                <a:latin typeface="Book Antiqua" panose="02040602050305030304" pitchFamily="18" charset="0"/>
              </a:rPr>
              <a:t>What is the difference between Cloud Computing and Cloud Services?</a:t>
            </a:r>
          </a:p>
          <a:p>
            <a:pPr marL="514350" indent="-514350" algn="just">
              <a:buFont typeface="+mj-lt"/>
              <a:buAutoNum type="romanUcPeriod"/>
            </a:pPr>
            <a:r>
              <a:rPr lang="en-GB" sz="2400" dirty="0">
                <a:latin typeface="Book Antiqua" panose="02040602050305030304" pitchFamily="18" charset="0"/>
              </a:rPr>
              <a:t>List cloud delivered models and state the example for each one</a:t>
            </a:r>
          </a:p>
          <a:p>
            <a:pPr marL="514350" indent="-514350" algn="just">
              <a:buFont typeface="+mj-lt"/>
              <a:buAutoNum type="romanUcPeriod"/>
            </a:pPr>
            <a:r>
              <a:rPr lang="en-GB" sz="2400" dirty="0">
                <a:latin typeface="Book Antiqua" panose="02040602050305030304" pitchFamily="18" charset="0"/>
              </a:rPr>
              <a:t>What is the major difference between cloud computing and grid computing?</a:t>
            </a:r>
          </a:p>
        </p:txBody>
      </p:sp>
    </p:spTree>
    <p:extLst>
      <p:ext uri="{BB962C8B-B14F-4D97-AF65-F5344CB8AC3E}">
        <p14:creationId xmlns:p14="http://schemas.microsoft.com/office/powerpoint/2010/main" val="1426456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dirty="0">
                <a:solidFill>
                  <a:srgbClr val="C88E1A"/>
                </a:solidFill>
                <a:latin typeface="Amasis MT Pro Black" panose="02040A04050005020304" pitchFamily="18" charset="0"/>
              </a:rPr>
              <a:t>Report 2</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23</a:t>
            </a:fld>
            <a:endParaRPr lang="en-US"/>
          </a:p>
        </p:txBody>
      </p:sp>
      <p:sp>
        <p:nvSpPr>
          <p:cNvPr id="3" name="TextBox 2">
            <a:extLst>
              <a:ext uri="{FF2B5EF4-FFF2-40B4-BE49-F238E27FC236}">
                <a16:creationId xmlns:a16="http://schemas.microsoft.com/office/drawing/2014/main" id="{E7F4EC34-702D-4612-BEBA-BCABEA458ED0}"/>
              </a:ext>
            </a:extLst>
          </p:cNvPr>
          <p:cNvSpPr txBox="1"/>
          <p:nvPr/>
        </p:nvSpPr>
        <p:spPr>
          <a:xfrm>
            <a:off x="805912" y="1844298"/>
            <a:ext cx="10352868" cy="523220"/>
          </a:xfrm>
          <a:prstGeom prst="rect">
            <a:avLst/>
          </a:prstGeom>
          <a:noFill/>
        </p:spPr>
        <p:txBody>
          <a:bodyPr wrap="square" rtlCol="0">
            <a:spAutoFit/>
          </a:bodyPr>
          <a:lstStyle/>
          <a:p>
            <a:pPr algn="just"/>
            <a:r>
              <a:rPr lang="en-GB" sz="2800" dirty="0">
                <a:latin typeface="Book Antiqua" panose="02040602050305030304" pitchFamily="18" charset="0"/>
              </a:rPr>
              <a:t>Compare between recent cloud providers</a:t>
            </a:r>
          </a:p>
        </p:txBody>
      </p:sp>
    </p:spTree>
    <p:extLst>
      <p:ext uri="{BB962C8B-B14F-4D97-AF65-F5344CB8AC3E}">
        <p14:creationId xmlns:p14="http://schemas.microsoft.com/office/powerpoint/2010/main" val="241942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dirty="0">
                <a:solidFill>
                  <a:srgbClr val="C88E1A"/>
                </a:solidFill>
                <a:latin typeface="Amasis MT Pro Black" panose="02040A04050005020304" pitchFamily="18" charset="0"/>
              </a:rPr>
              <a:t>Activity 1</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24</a:t>
            </a:fld>
            <a:endParaRPr lang="en-US"/>
          </a:p>
        </p:txBody>
      </p:sp>
      <p:sp>
        <p:nvSpPr>
          <p:cNvPr id="3" name="TextBox 2">
            <a:extLst>
              <a:ext uri="{FF2B5EF4-FFF2-40B4-BE49-F238E27FC236}">
                <a16:creationId xmlns:a16="http://schemas.microsoft.com/office/drawing/2014/main" id="{E7F4EC34-702D-4612-BEBA-BCABEA458ED0}"/>
              </a:ext>
            </a:extLst>
          </p:cNvPr>
          <p:cNvSpPr txBox="1"/>
          <p:nvPr/>
        </p:nvSpPr>
        <p:spPr>
          <a:xfrm>
            <a:off x="805912" y="1844298"/>
            <a:ext cx="10352868" cy="1569660"/>
          </a:xfrm>
          <a:prstGeom prst="rect">
            <a:avLst/>
          </a:prstGeom>
          <a:noFill/>
        </p:spPr>
        <p:txBody>
          <a:bodyPr wrap="square" rtlCol="0">
            <a:spAutoFit/>
          </a:bodyPr>
          <a:lstStyle/>
          <a:p>
            <a:pPr algn="just"/>
            <a:r>
              <a:rPr lang="en-GB" sz="2400" b="1" u="sng" dirty="0">
                <a:highlight>
                  <a:srgbClr val="FFFF00"/>
                </a:highlight>
                <a:latin typeface="Book Antiqua" panose="02040602050305030304" pitchFamily="18" charset="0"/>
              </a:rPr>
              <a:t>Read and summarize the following paper:</a:t>
            </a:r>
          </a:p>
          <a:p>
            <a:pPr algn="just"/>
            <a:r>
              <a:rPr lang="en-GB" sz="2400" dirty="0" err="1">
                <a:latin typeface="Book Antiqua" panose="02040602050305030304" pitchFamily="18" charset="0"/>
              </a:rPr>
              <a:t>Asmaa</a:t>
            </a:r>
            <a:r>
              <a:rPr lang="en-GB" sz="2400" dirty="0">
                <a:latin typeface="Book Antiqua" panose="02040602050305030304" pitchFamily="18" charset="0"/>
              </a:rPr>
              <a:t> H. Rabie, Shereen H. Ali, Hesham A. Ali, Ahmed I. Saleh, “A fog based load forecasting strategy for smart grids using big electrical data”. Cluster Computing (2019) 22:241–270.</a:t>
            </a:r>
          </a:p>
        </p:txBody>
      </p:sp>
    </p:spTree>
    <p:extLst>
      <p:ext uri="{BB962C8B-B14F-4D97-AF65-F5344CB8AC3E}">
        <p14:creationId xmlns:p14="http://schemas.microsoft.com/office/powerpoint/2010/main" val="3728691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87091" y="2321004"/>
            <a:ext cx="10817817" cy="2215991"/>
          </a:xfrm>
          <a:prstGeom prst="rect">
            <a:avLst/>
          </a:prstGeom>
          <a:noFill/>
        </p:spPr>
        <p:txBody>
          <a:bodyPr wrap="square" rtlCol="0">
            <a:spAutoFit/>
          </a:bodyPr>
          <a:lstStyle/>
          <a:p>
            <a:pPr algn="ctr"/>
            <a:r>
              <a:rPr lang="en-GB" sz="13800" dirty="0">
                <a:solidFill>
                  <a:srgbClr val="C88E1A"/>
                </a:solidFill>
                <a:latin typeface="Amasis MT Pro Black" panose="02040A04050005020304" pitchFamily="18" charset="0"/>
              </a:rPr>
              <a:t>Thank You</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25</a:t>
            </a:fld>
            <a:endParaRPr lang="en-US"/>
          </a:p>
        </p:txBody>
      </p:sp>
    </p:spTree>
    <p:extLst>
      <p:ext uri="{BB962C8B-B14F-4D97-AF65-F5344CB8AC3E}">
        <p14:creationId xmlns:p14="http://schemas.microsoft.com/office/powerpoint/2010/main" val="540087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B24510-1107-4992-B413-3392C2BFF9B1}"/>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Course Overview:</a:t>
            </a:r>
          </a:p>
        </p:txBody>
      </p:sp>
      <p:sp>
        <p:nvSpPr>
          <p:cNvPr id="5" name="TextBox 4">
            <a:extLst>
              <a:ext uri="{FF2B5EF4-FFF2-40B4-BE49-F238E27FC236}">
                <a16:creationId xmlns:a16="http://schemas.microsoft.com/office/drawing/2014/main" id="{81FC3EEA-8F60-4EEB-90E0-8AF85855B1E9}"/>
              </a:ext>
            </a:extLst>
          </p:cNvPr>
          <p:cNvSpPr txBox="1"/>
          <p:nvPr/>
        </p:nvSpPr>
        <p:spPr>
          <a:xfrm>
            <a:off x="976393" y="1921790"/>
            <a:ext cx="10027404" cy="3785652"/>
          </a:xfrm>
          <a:prstGeom prst="rect">
            <a:avLst/>
          </a:prstGeom>
          <a:noFill/>
        </p:spPr>
        <p:txBody>
          <a:bodyPr wrap="square" rtlCol="0">
            <a:spAutoFit/>
          </a:bodyPr>
          <a:lstStyle/>
          <a:p>
            <a:pPr algn="just"/>
            <a:r>
              <a:rPr lang="en-GB" sz="2400" dirty="0">
                <a:latin typeface="Book Antiqua" panose="02040602050305030304" pitchFamily="18" charset="0"/>
              </a:rPr>
              <a:t>This course is undergraduate-level introduction to  Cloud Computing System and the application based on the context of cloud. </a:t>
            </a:r>
          </a:p>
          <a:p>
            <a:pPr algn="just"/>
            <a:endParaRPr lang="en-GB" sz="2400" dirty="0">
              <a:latin typeface="Book Antiqua" panose="02040602050305030304" pitchFamily="18" charset="0"/>
            </a:endParaRPr>
          </a:p>
          <a:p>
            <a:pPr algn="just"/>
            <a:r>
              <a:rPr lang="en-GB" sz="2400" dirty="0">
                <a:latin typeface="Book Antiqua" panose="02040602050305030304" pitchFamily="18" charset="0"/>
              </a:rPr>
              <a:t>This module aims to teach students the fundamentals of Cloud Computing covering topics such as virtualization, MapReduce, cloud storage and popular cloud applications including batch and data stream processing. Emphasis is given on the different backend technologies to build and run efficient clouds and the way clouds are used by applications to realise computing on demand. The course will include practical tutorials on different cloud infrastructure technologies.</a:t>
            </a:r>
          </a:p>
        </p:txBody>
      </p:sp>
      <p:sp>
        <p:nvSpPr>
          <p:cNvPr id="6" name="Slide Number Placeholder 5">
            <a:extLst>
              <a:ext uri="{FF2B5EF4-FFF2-40B4-BE49-F238E27FC236}">
                <a16:creationId xmlns:a16="http://schemas.microsoft.com/office/drawing/2014/main" id="{B9290951-A08F-4E04-AD16-24C1FFA7CC00}"/>
              </a:ext>
            </a:extLst>
          </p:cNvPr>
          <p:cNvSpPr>
            <a:spLocks noGrp="1"/>
          </p:cNvSpPr>
          <p:nvPr>
            <p:ph type="sldNum" sz="quarter" idx="12"/>
          </p:nvPr>
        </p:nvSpPr>
        <p:spPr/>
        <p:txBody>
          <a:bodyPr/>
          <a:lstStyle/>
          <a:p>
            <a:fld id="{60553ECD-7F6D-420D-93CA-D8D15EB427AC}" type="slidenum">
              <a:rPr lang="en-US" smtClean="0"/>
              <a:t>3</a:t>
            </a:fld>
            <a:endParaRPr lang="en-US"/>
          </a:p>
        </p:txBody>
      </p:sp>
    </p:spTree>
    <p:extLst>
      <p:ext uri="{BB962C8B-B14F-4D97-AF65-F5344CB8AC3E}">
        <p14:creationId xmlns:p14="http://schemas.microsoft.com/office/powerpoint/2010/main" val="1353936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Notes</a:t>
            </a:r>
          </a:p>
        </p:txBody>
      </p:sp>
      <p:sp>
        <p:nvSpPr>
          <p:cNvPr id="5" name="TextBox 4">
            <a:extLst>
              <a:ext uri="{FF2B5EF4-FFF2-40B4-BE49-F238E27FC236}">
                <a16:creationId xmlns:a16="http://schemas.microsoft.com/office/drawing/2014/main" id="{026D1129-24DD-40F8-BEE2-A50CED1E2905}"/>
              </a:ext>
            </a:extLst>
          </p:cNvPr>
          <p:cNvSpPr txBox="1"/>
          <p:nvPr/>
        </p:nvSpPr>
        <p:spPr>
          <a:xfrm>
            <a:off x="1348353" y="1906292"/>
            <a:ext cx="10089396" cy="3046988"/>
          </a:xfrm>
          <a:prstGeom prst="rect">
            <a:avLst/>
          </a:prstGeom>
          <a:noFill/>
        </p:spPr>
        <p:txBody>
          <a:bodyPr wrap="square" rtlCol="0">
            <a:spAutoFit/>
          </a:bodyPr>
          <a:lstStyle/>
          <a:p>
            <a:pPr marL="342900" indent="-342900" algn="just">
              <a:buFont typeface="Wingdings" panose="05000000000000000000" pitchFamily="2" charset="2"/>
              <a:buChar char="q"/>
            </a:pPr>
            <a:r>
              <a:rPr lang="en-US" sz="2400" dirty="0">
                <a:latin typeface="Book Antiqua" panose="02040602050305030304" pitchFamily="18" charset="0"/>
              </a:rPr>
              <a:t>	Lecture attendance is very important. You lose ½ degree for each lecture you miss.</a:t>
            </a:r>
          </a:p>
          <a:p>
            <a:pPr marL="342900" indent="-342900" algn="just">
              <a:buFont typeface="Wingdings" panose="05000000000000000000" pitchFamily="2" charset="2"/>
              <a:buChar char="q"/>
            </a:pPr>
            <a:r>
              <a:rPr lang="en-US" sz="2400" dirty="0">
                <a:latin typeface="Book Antiqua" panose="02040602050305030304" pitchFamily="18" charset="0"/>
              </a:rPr>
              <a:t>Late submission of the tasks will be marked with deduction of %10 per day.</a:t>
            </a:r>
          </a:p>
          <a:p>
            <a:pPr marL="342900" indent="-342900" algn="just">
              <a:buFont typeface="Wingdings" panose="05000000000000000000" pitchFamily="2" charset="2"/>
              <a:buChar char="q"/>
            </a:pPr>
            <a:r>
              <a:rPr lang="en-US" sz="2400" dirty="0">
                <a:latin typeface="Book Antiqua" panose="02040602050305030304" pitchFamily="18" charset="0"/>
              </a:rPr>
              <a:t>The assignments, and of course the quizzes, and exams need to be done individually</a:t>
            </a:r>
          </a:p>
          <a:p>
            <a:pPr marL="342900" indent="-342900" algn="just">
              <a:buFont typeface="Wingdings" panose="05000000000000000000" pitchFamily="2" charset="2"/>
              <a:buChar char="q"/>
            </a:pPr>
            <a:r>
              <a:rPr lang="en-US" sz="2400" dirty="0">
                <a:latin typeface="Book Antiqua" panose="02040602050305030304" pitchFamily="18" charset="0"/>
              </a:rPr>
              <a:t>Students have to attend Exams or lecture on time – No Excuse are accepted. </a:t>
            </a:r>
          </a:p>
        </p:txBody>
      </p:sp>
      <p:sp>
        <p:nvSpPr>
          <p:cNvPr id="6" name="Slide Number Placeholder 5">
            <a:extLst>
              <a:ext uri="{FF2B5EF4-FFF2-40B4-BE49-F238E27FC236}">
                <a16:creationId xmlns:a16="http://schemas.microsoft.com/office/drawing/2014/main" id="{164C82EC-1761-464C-81B1-E8A332CA55C8}"/>
              </a:ext>
            </a:extLst>
          </p:cNvPr>
          <p:cNvSpPr>
            <a:spLocks noGrp="1"/>
          </p:cNvSpPr>
          <p:nvPr>
            <p:ph type="sldNum" sz="quarter" idx="12"/>
          </p:nvPr>
        </p:nvSpPr>
        <p:spPr/>
        <p:txBody>
          <a:bodyPr/>
          <a:lstStyle/>
          <a:p>
            <a:fld id="{60553ECD-7F6D-420D-93CA-D8D15EB427AC}" type="slidenum">
              <a:rPr lang="en-US" smtClean="0"/>
              <a:t>4</a:t>
            </a:fld>
            <a:endParaRPr lang="en-US"/>
          </a:p>
        </p:txBody>
      </p:sp>
    </p:spTree>
    <p:extLst>
      <p:ext uri="{BB962C8B-B14F-4D97-AF65-F5344CB8AC3E}">
        <p14:creationId xmlns:p14="http://schemas.microsoft.com/office/powerpoint/2010/main" val="161914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In This Chapter</a:t>
            </a:r>
          </a:p>
        </p:txBody>
      </p:sp>
      <p:sp>
        <p:nvSpPr>
          <p:cNvPr id="2" name="TextBox 1">
            <a:extLst>
              <a:ext uri="{FF2B5EF4-FFF2-40B4-BE49-F238E27FC236}">
                <a16:creationId xmlns:a16="http://schemas.microsoft.com/office/drawing/2014/main" id="{7F7DA87E-2BC8-496C-909C-2EC7361A3331}"/>
              </a:ext>
            </a:extLst>
          </p:cNvPr>
          <p:cNvSpPr txBox="1"/>
          <p:nvPr/>
        </p:nvSpPr>
        <p:spPr>
          <a:xfrm>
            <a:off x="774915" y="1844298"/>
            <a:ext cx="10662834" cy="2677656"/>
          </a:xfrm>
          <a:prstGeom prst="rect">
            <a:avLst/>
          </a:prstGeom>
          <a:noFill/>
        </p:spPr>
        <p:txBody>
          <a:bodyPr wrap="square" rtlCol="0">
            <a:spAutoFit/>
          </a:bodyPr>
          <a:lstStyle/>
          <a:p>
            <a:pPr marL="457200" indent="-457200" algn="just">
              <a:buFont typeface="Wingdings" panose="05000000000000000000" pitchFamily="2" charset="2"/>
              <a:buChar char="q"/>
            </a:pPr>
            <a:r>
              <a:rPr lang="en-GB" sz="2800" dirty="0">
                <a:latin typeface="Book Antiqua" panose="02040602050305030304" pitchFamily="18" charset="0"/>
              </a:rPr>
              <a:t>Why Cloud computing?</a:t>
            </a:r>
          </a:p>
          <a:p>
            <a:pPr marL="457200" indent="-457200" algn="just">
              <a:buFont typeface="Wingdings" panose="05000000000000000000" pitchFamily="2" charset="2"/>
              <a:buChar char="q"/>
            </a:pPr>
            <a:r>
              <a:rPr lang="en-GB" sz="2800" dirty="0">
                <a:latin typeface="Book Antiqua" panose="02040602050305030304" pitchFamily="18" charset="0"/>
              </a:rPr>
              <a:t>What’s the Cloud Computing?</a:t>
            </a:r>
          </a:p>
          <a:p>
            <a:pPr marL="457200" indent="-457200" algn="just">
              <a:buFont typeface="Wingdings" panose="05000000000000000000" pitchFamily="2" charset="2"/>
              <a:buChar char="q"/>
            </a:pPr>
            <a:r>
              <a:rPr lang="en-GB" sz="2800" dirty="0">
                <a:latin typeface="Book Antiqua" panose="02040602050305030304" pitchFamily="18" charset="0"/>
              </a:rPr>
              <a:t>Early models of Cloud Computing. </a:t>
            </a:r>
          </a:p>
          <a:p>
            <a:pPr marL="457200" indent="-457200" algn="just">
              <a:buFont typeface="Wingdings" panose="05000000000000000000" pitchFamily="2" charset="2"/>
              <a:buChar char="q"/>
            </a:pPr>
            <a:r>
              <a:rPr lang="en-GB" sz="2800" dirty="0">
                <a:latin typeface="Book Antiqua" panose="02040602050305030304" pitchFamily="18" charset="0"/>
              </a:rPr>
              <a:t>Delivery models and services.</a:t>
            </a:r>
          </a:p>
          <a:p>
            <a:pPr marL="457200" indent="-457200" algn="just">
              <a:buFont typeface="Wingdings" panose="05000000000000000000" pitchFamily="2" charset="2"/>
              <a:buChar char="q"/>
            </a:pPr>
            <a:r>
              <a:rPr lang="en-US" sz="2800" dirty="0">
                <a:latin typeface="Book Antiqua" panose="02040602050305030304" pitchFamily="18" charset="0"/>
              </a:rPr>
              <a:t>Cloud Challenges.</a:t>
            </a:r>
          </a:p>
          <a:p>
            <a:pPr marL="457200" indent="-457200" algn="just">
              <a:buFont typeface="Wingdings" panose="05000000000000000000" pitchFamily="2" charset="2"/>
              <a:buChar char="q"/>
            </a:pPr>
            <a:r>
              <a:rPr lang="en-US" sz="2800" dirty="0">
                <a:latin typeface="Book Antiqua" panose="02040602050305030304" pitchFamily="18" charset="0"/>
              </a:rPr>
              <a:t>Distributed Systems. </a:t>
            </a:r>
          </a:p>
        </p:txBody>
      </p:sp>
      <p:sp>
        <p:nvSpPr>
          <p:cNvPr id="3" name="Slide Number Placeholder 2">
            <a:extLst>
              <a:ext uri="{FF2B5EF4-FFF2-40B4-BE49-F238E27FC236}">
                <a16:creationId xmlns:a16="http://schemas.microsoft.com/office/drawing/2014/main" id="{4AAC72C4-FE6A-4FBD-B9F0-3726E886691C}"/>
              </a:ext>
            </a:extLst>
          </p:cNvPr>
          <p:cNvSpPr>
            <a:spLocks noGrp="1"/>
          </p:cNvSpPr>
          <p:nvPr>
            <p:ph type="sldNum" sz="quarter" idx="12"/>
          </p:nvPr>
        </p:nvSpPr>
        <p:spPr/>
        <p:txBody>
          <a:bodyPr/>
          <a:lstStyle/>
          <a:p>
            <a:fld id="{60553ECD-7F6D-420D-93CA-D8D15EB427AC}" type="slidenum">
              <a:rPr lang="en-US" smtClean="0"/>
              <a:t>5</a:t>
            </a:fld>
            <a:endParaRPr lang="en-US"/>
          </a:p>
        </p:txBody>
      </p:sp>
    </p:spTree>
    <p:extLst>
      <p:ext uri="{BB962C8B-B14F-4D97-AF65-F5344CB8AC3E}">
        <p14:creationId xmlns:p14="http://schemas.microsoft.com/office/powerpoint/2010/main" val="1602539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87091" y="3998562"/>
            <a:ext cx="10817817" cy="1323439"/>
          </a:xfrm>
          <a:prstGeom prst="rect">
            <a:avLst/>
          </a:prstGeom>
          <a:noFill/>
        </p:spPr>
        <p:txBody>
          <a:bodyPr wrap="square" rtlCol="0">
            <a:spAutoFit/>
          </a:bodyPr>
          <a:lstStyle/>
          <a:p>
            <a:r>
              <a:rPr lang="en-GB" sz="8000" u="sng" dirty="0">
                <a:solidFill>
                  <a:srgbClr val="C88E1A"/>
                </a:solidFill>
                <a:latin typeface="Amasis MT Pro Black" panose="02040A04050005020304" pitchFamily="18" charset="0"/>
              </a:rPr>
              <a:t>PART 1</a:t>
            </a:r>
          </a:p>
        </p:txBody>
      </p:sp>
      <p:sp>
        <p:nvSpPr>
          <p:cNvPr id="2" name="Slide Number Placeholder 1">
            <a:extLst>
              <a:ext uri="{FF2B5EF4-FFF2-40B4-BE49-F238E27FC236}">
                <a16:creationId xmlns:a16="http://schemas.microsoft.com/office/drawing/2014/main" id="{F7949F74-B827-417E-BEF1-723160EE2501}"/>
              </a:ext>
            </a:extLst>
          </p:cNvPr>
          <p:cNvSpPr>
            <a:spLocks noGrp="1"/>
          </p:cNvSpPr>
          <p:nvPr>
            <p:ph type="sldNum" sz="quarter" idx="12"/>
          </p:nvPr>
        </p:nvSpPr>
        <p:spPr/>
        <p:txBody>
          <a:bodyPr/>
          <a:lstStyle/>
          <a:p>
            <a:fld id="{60553ECD-7F6D-420D-93CA-D8D15EB427AC}" type="slidenum">
              <a:rPr lang="en-US" smtClean="0"/>
              <a:t>6</a:t>
            </a:fld>
            <a:endParaRPr lang="en-US"/>
          </a:p>
        </p:txBody>
      </p:sp>
    </p:spTree>
    <p:extLst>
      <p:ext uri="{BB962C8B-B14F-4D97-AF65-F5344CB8AC3E}">
        <p14:creationId xmlns:p14="http://schemas.microsoft.com/office/powerpoint/2010/main" val="2671887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Why Cloud Computing?</a:t>
            </a:r>
          </a:p>
        </p:txBody>
      </p:sp>
      <p:pic>
        <p:nvPicPr>
          <p:cNvPr id="3" name="Picture 2" descr="A picture containing chart&#10;&#10;Description automatically generated">
            <a:extLst>
              <a:ext uri="{FF2B5EF4-FFF2-40B4-BE49-F238E27FC236}">
                <a16:creationId xmlns:a16="http://schemas.microsoft.com/office/drawing/2014/main" id="{6C92F92B-4607-40E7-A759-D7408D1C6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635" y="1610662"/>
            <a:ext cx="9381689" cy="4591691"/>
          </a:xfrm>
          <a:prstGeom prst="rect">
            <a:avLst/>
          </a:prstGeom>
        </p:spPr>
      </p:pic>
      <p:cxnSp>
        <p:nvCxnSpPr>
          <p:cNvPr id="6" name="Straight Arrow Connector 5">
            <a:extLst>
              <a:ext uri="{FF2B5EF4-FFF2-40B4-BE49-F238E27FC236}">
                <a16:creationId xmlns:a16="http://schemas.microsoft.com/office/drawing/2014/main" id="{E7E223E8-E6B5-42CB-AF01-7DD79497E145}"/>
              </a:ext>
            </a:extLst>
          </p:cNvPr>
          <p:cNvCxnSpPr/>
          <p:nvPr/>
        </p:nvCxnSpPr>
        <p:spPr>
          <a:xfrm>
            <a:off x="6096000" y="5315919"/>
            <a:ext cx="1436176" cy="0"/>
          </a:xfrm>
          <a:prstGeom prst="straightConnector1">
            <a:avLst/>
          </a:prstGeom>
          <a:ln w="15875">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pic>
        <p:nvPicPr>
          <p:cNvPr id="8" name="Picture 7" descr="Icon&#10;&#10;Description automatically generated">
            <a:extLst>
              <a:ext uri="{FF2B5EF4-FFF2-40B4-BE49-F238E27FC236}">
                <a16:creationId xmlns:a16="http://schemas.microsoft.com/office/drawing/2014/main" id="{D9E82D29-2FCA-439B-AE42-4634012F2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9337" y="4425927"/>
            <a:ext cx="1642821" cy="1642821"/>
          </a:xfrm>
          <a:prstGeom prst="rect">
            <a:avLst/>
          </a:prstGeom>
        </p:spPr>
      </p:pic>
      <p:pic>
        <p:nvPicPr>
          <p:cNvPr id="12" name="Picture 11" descr="Icon&#10;&#10;Description automatically generated">
            <a:extLst>
              <a:ext uri="{FF2B5EF4-FFF2-40B4-BE49-F238E27FC236}">
                <a16:creationId xmlns:a16="http://schemas.microsoft.com/office/drawing/2014/main" id="{58C36D74-2E4C-4781-82A8-D35E45C58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5660" y="4839699"/>
            <a:ext cx="407638" cy="407638"/>
          </a:xfrm>
          <a:prstGeom prst="rect">
            <a:avLst/>
          </a:prstGeom>
        </p:spPr>
      </p:pic>
      <p:sp>
        <p:nvSpPr>
          <p:cNvPr id="14" name="TextBox 13">
            <a:extLst>
              <a:ext uri="{FF2B5EF4-FFF2-40B4-BE49-F238E27FC236}">
                <a16:creationId xmlns:a16="http://schemas.microsoft.com/office/drawing/2014/main" id="{B22B03AC-2D57-4D0B-8C04-92DD687BE933}"/>
              </a:ext>
            </a:extLst>
          </p:cNvPr>
          <p:cNvSpPr txBox="1"/>
          <p:nvPr/>
        </p:nvSpPr>
        <p:spPr>
          <a:xfrm>
            <a:off x="7904136" y="1379349"/>
            <a:ext cx="2944678" cy="646331"/>
          </a:xfrm>
          <a:prstGeom prst="rect">
            <a:avLst/>
          </a:prstGeom>
          <a:solidFill>
            <a:srgbClr val="FFFF00"/>
          </a:solidFill>
        </p:spPr>
        <p:txBody>
          <a:bodyPr wrap="square" rtlCol="0">
            <a:spAutoFit/>
          </a:bodyPr>
          <a:lstStyle/>
          <a:p>
            <a:pPr algn="ctr"/>
            <a:r>
              <a:rPr lang="en-GB" dirty="0">
                <a:latin typeface="Book Antiqua" panose="02040602050305030304" pitchFamily="18" charset="0"/>
              </a:rPr>
              <a:t>Why not setup things on the cloud?</a:t>
            </a:r>
          </a:p>
        </p:txBody>
      </p:sp>
      <p:pic>
        <p:nvPicPr>
          <p:cNvPr id="18" name="Graphic 17" descr="Database outline">
            <a:extLst>
              <a:ext uri="{FF2B5EF4-FFF2-40B4-BE49-F238E27FC236}">
                <a16:creationId xmlns:a16="http://schemas.microsoft.com/office/drawing/2014/main" id="{051BF4BC-223F-4976-A53C-8A65066370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14631" y="4744005"/>
            <a:ext cx="661018" cy="661018"/>
          </a:xfrm>
          <a:prstGeom prst="rect">
            <a:avLst/>
          </a:prstGeom>
        </p:spPr>
      </p:pic>
      <p:sp>
        <p:nvSpPr>
          <p:cNvPr id="20" name="TextBox 19">
            <a:extLst>
              <a:ext uri="{FF2B5EF4-FFF2-40B4-BE49-F238E27FC236}">
                <a16:creationId xmlns:a16="http://schemas.microsoft.com/office/drawing/2014/main" id="{2533F477-58D1-4480-8C23-9BBA8124469C}"/>
              </a:ext>
            </a:extLst>
          </p:cNvPr>
          <p:cNvSpPr txBox="1"/>
          <p:nvPr/>
        </p:nvSpPr>
        <p:spPr>
          <a:xfrm>
            <a:off x="8033953" y="4536817"/>
            <a:ext cx="883404" cy="338554"/>
          </a:xfrm>
          <a:prstGeom prst="rect">
            <a:avLst/>
          </a:prstGeom>
          <a:noFill/>
        </p:spPr>
        <p:txBody>
          <a:bodyPr wrap="square" rtlCol="0">
            <a:spAutoFit/>
          </a:bodyPr>
          <a:lstStyle/>
          <a:p>
            <a:pPr algn="ctr"/>
            <a:r>
              <a:rPr lang="en-GB" sz="1600" b="1" dirty="0">
                <a:latin typeface="Book Antiqua" panose="02040602050305030304" pitchFamily="18" charset="0"/>
              </a:rPr>
              <a:t>Cloud </a:t>
            </a:r>
          </a:p>
        </p:txBody>
      </p:sp>
      <p:sp>
        <p:nvSpPr>
          <p:cNvPr id="22" name="Slide Number Placeholder 21">
            <a:extLst>
              <a:ext uri="{FF2B5EF4-FFF2-40B4-BE49-F238E27FC236}">
                <a16:creationId xmlns:a16="http://schemas.microsoft.com/office/drawing/2014/main" id="{2582C6B3-A4D8-49DF-AB2E-4E8259E4726C}"/>
              </a:ext>
            </a:extLst>
          </p:cNvPr>
          <p:cNvSpPr>
            <a:spLocks noGrp="1"/>
          </p:cNvSpPr>
          <p:nvPr>
            <p:ph type="sldNum" sz="quarter" idx="12"/>
          </p:nvPr>
        </p:nvSpPr>
        <p:spPr/>
        <p:txBody>
          <a:bodyPr/>
          <a:lstStyle/>
          <a:p>
            <a:fld id="{60553ECD-7F6D-420D-93CA-D8D15EB427AC}" type="slidenum">
              <a:rPr lang="en-US" smtClean="0"/>
              <a:t>7</a:t>
            </a:fld>
            <a:endParaRPr lang="en-US"/>
          </a:p>
        </p:txBody>
      </p:sp>
    </p:spTree>
    <p:extLst>
      <p:ext uri="{BB962C8B-B14F-4D97-AF65-F5344CB8AC3E}">
        <p14:creationId xmlns:p14="http://schemas.microsoft.com/office/powerpoint/2010/main" val="2619921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What’s the Cloud Computing?</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8</a:t>
            </a:fld>
            <a:endParaRPr lang="en-US"/>
          </a:p>
        </p:txBody>
      </p:sp>
      <p:sp>
        <p:nvSpPr>
          <p:cNvPr id="3" name="TextBox 2">
            <a:extLst>
              <a:ext uri="{FF2B5EF4-FFF2-40B4-BE49-F238E27FC236}">
                <a16:creationId xmlns:a16="http://schemas.microsoft.com/office/drawing/2014/main" id="{E7F4EC34-702D-4612-BEBA-BCABEA458ED0}"/>
              </a:ext>
            </a:extLst>
          </p:cNvPr>
          <p:cNvSpPr txBox="1"/>
          <p:nvPr/>
        </p:nvSpPr>
        <p:spPr>
          <a:xfrm>
            <a:off x="805912" y="1844298"/>
            <a:ext cx="10352868" cy="830997"/>
          </a:xfrm>
          <a:prstGeom prst="rect">
            <a:avLst/>
          </a:prstGeom>
          <a:noFill/>
        </p:spPr>
        <p:txBody>
          <a:bodyPr wrap="square" rtlCol="0">
            <a:spAutoFit/>
          </a:bodyPr>
          <a:lstStyle/>
          <a:p>
            <a:pPr algn="just"/>
            <a:r>
              <a:rPr lang="en-GB" sz="2400" u="sng" dirty="0">
                <a:latin typeface="Book Antiqua" panose="02040602050305030304" pitchFamily="18" charset="0"/>
              </a:rPr>
              <a:t>According to National Institute of Standards and Technology's (NIST), the Cloud Computing can be defined as:</a:t>
            </a:r>
          </a:p>
        </p:txBody>
      </p:sp>
      <p:sp>
        <p:nvSpPr>
          <p:cNvPr id="5" name="TextBox 4">
            <a:extLst>
              <a:ext uri="{FF2B5EF4-FFF2-40B4-BE49-F238E27FC236}">
                <a16:creationId xmlns:a16="http://schemas.microsoft.com/office/drawing/2014/main" id="{2496664B-B263-4573-86A2-8F8C58B017DE}"/>
              </a:ext>
            </a:extLst>
          </p:cNvPr>
          <p:cNvSpPr txBox="1"/>
          <p:nvPr/>
        </p:nvSpPr>
        <p:spPr>
          <a:xfrm>
            <a:off x="1159143" y="3130658"/>
            <a:ext cx="9873713" cy="2677656"/>
          </a:xfrm>
          <a:prstGeom prst="rect">
            <a:avLst/>
          </a:prstGeom>
          <a:solidFill>
            <a:schemeClr val="accent1">
              <a:lumMod val="75000"/>
            </a:schemeClr>
          </a:solidFill>
        </p:spPr>
        <p:txBody>
          <a:bodyPr wrap="square" rtlCol="0">
            <a:spAutoFit/>
          </a:bodyPr>
          <a:lstStyle/>
          <a:p>
            <a:pPr algn="just"/>
            <a:r>
              <a:rPr lang="en-GB" sz="2800" dirty="0">
                <a:solidFill>
                  <a:schemeClr val="bg2"/>
                </a:solidFill>
                <a:latin typeface="Book Antiqua" panose="02040602050305030304" pitchFamily="18" charset="0"/>
              </a:rPr>
              <a:t> "Cloud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p>
        </p:txBody>
      </p:sp>
    </p:spTree>
    <p:extLst>
      <p:ext uri="{BB962C8B-B14F-4D97-AF65-F5344CB8AC3E}">
        <p14:creationId xmlns:p14="http://schemas.microsoft.com/office/powerpoint/2010/main" val="3785491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What’s the Cloud Computing? 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9</a:t>
            </a:fld>
            <a:endParaRPr lang="en-US"/>
          </a:p>
        </p:txBody>
      </p:sp>
      <p:sp>
        <p:nvSpPr>
          <p:cNvPr id="3" name="TextBox 2">
            <a:extLst>
              <a:ext uri="{FF2B5EF4-FFF2-40B4-BE49-F238E27FC236}">
                <a16:creationId xmlns:a16="http://schemas.microsoft.com/office/drawing/2014/main" id="{E7F4EC34-702D-4612-BEBA-BCABEA458ED0}"/>
              </a:ext>
            </a:extLst>
          </p:cNvPr>
          <p:cNvSpPr txBox="1"/>
          <p:nvPr/>
        </p:nvSpPr>
        <p:spPr>
          <a:xfrm>
            <a:off x="805912" y="1844298"/>
            <a:ext cx="3425124" cy="1015663"/>
          </a:xfrm>
          <a:prstGeom prst="rect">
            <a:avLst/>
          </a:prstGeom>
          <a:noFill/>
        </p:spPr>
        <p:txBody>
          <a:bodyPr wrap="square" rtlCol="0">
            <a:spAutoFit/>
          </a:bodyPr>
          <a:lstStyle/>
          <a:p>
            <a:pPr algn="just"/>
            <a:r>
              <a:rPr lang="en-GB" sz="2000" u="sng" dirty="0">
                <a:latin typeface="Book Antiqua" panose="02040602050305030304" pitchFamily="18" charset="0"/>
              </a:rPr>
              <a:t>The NIST definition lists five essential characteristics of cloud computing:</a:t>
            </a:r>
          </a:p>
        </p:txBody>
      </p:sp>
      <p:sp>
        <p:nvSpPr>
          <p:cNvPr id="6" name="TextBox 5">
            <a:extLst>
              <a:ext uri="{FF2B5EF4-FFF2-40B4-BE49-F238E27FC236}">
                <a16:creationId xmlns:a16="http://schemas.microsoft.com/office/drawing/2014/main" id="{A6FDFC11-84FD-4749-8116-64935E98BC88}"/>
              </a:ext>
            </a:extLst>
          </p:cNvPr>
          <p:cNvSpPr txBox="1"/>
          <p:nvPr/>
        </p:nvSpPr>
        <p:spPr>
          <a:xfrm>
            <a:off x="805913" y="3177152"/>
            <a:ext cx="3425124" cy="3046988"/>
          </a:xfrm>
          <a:prstGeom prst="rect">
            <a:avLst/>
          </a:prstGeom>
          <a:solidFill>
            <a:schemeClr val="accent1">
              <a:lumMod val="75000"/>
            </a:schemeClr>
          </a:solidFill>
        </p:spPr>
        <p:txBody>
          <a:bodyPr wrap="square" rtlCol="0">
            <a:spAutoFit/>
          </a:bodyPr>
          <a:lstStyle/>
          <a:p>
            <a:pPr marL="514350" indent="-514350" algn="just">
              <a:buFont typeface="+mj-lt"/>
              <a:buAutoNum type="romanUcPeriod"/>
            </a:pPr>
            <a:r>
              <a:rPr lang="en-GB" sz="2400" dirty="0">
                <a:solidFill>
                  <a:schemeClr val="bg2"/>
                </a:solidFill>
                <a:latin typeface="Book Antiqua" panose="02040602050305030304" pitchFamily="18" charset="0"/>
              </a:rPr>
              <a:t>On-demand self-service.</a:t>
            </a:r>
          </a:p>
          <a:p>
            <a:pPr marL="514350" indent="-514350" algn="just">
              <a:buFont typeface="+mj-lt"/>
              <a:buAutoNum type="romanUcPeriod"/>
            </a:pPr>
            <a:r>
              <a:rPr lang="en-GB" sz="2400" dirty="0">
                <a:solidFill>
                  <a:schemeClr val="bg2"/>
                </a:solidFill>
                <a:latin typeface="Book Antiqua" panose="02040602050305030304" pitchFamily="18" charset="0"/>
              </a:rPr>
              <a:t>Broad network access.</a:t>
            </a:r>
          </a:p>
          <a:p>
            <a:pPr marL="514350" indent="-514350" algn="just">
              <a:buFont typeface="+mj-lt"/>
              <a:buAutoNum type="romanUcPeriod"/>
            </a:pPr>
            <a:r>
              <a:rPr lang="en-GB" sz="2400" dirty="0">
                <a:solidFill>
                  <a:schemeClr val="bg2"/>
                </a:solidFill>
                <a:latin typeface="Book Antiqua" panose="02040602050305030304" pitchFamily="18" charset="0"/>
              </a:rPr>
              <a:t>Resource pooling.</a:t>
            </a:r>
          </a:p>
          <a:p>
            <a:pPr marL="514350" indent="-514350" algn="just">
              <a:buFont typeface="+mj-lt"/>
              <a:buAutoNum type="romanUcPeriod"/>
            </a:pPr>
            <a:r>
              <a:rPr lang="en-GB" sz="2400" dirty="0">
                <a:solidFill>
                  <a:schemeClr val="bg2"/>
                </a:solidFill>
                <a:latin typeface="Book Antiqua" panose="02040602050305030304" pitchFamily="18" charset="0"/>
              </a:rPr>
              <a:t>Rapid elasticity or expansion.</a:t>
            </a:r>
          </a:p>
          <a:p>
            <a:pPr marL="514350" indent="-514350" algn="just">
              <a:buFont typeface="+mj-lt"/>
              <a:buAutoNum type="romanUcPeriod"/>
            </a:pPr>
            <a:r>
              <a:rPr lang="en-GB" sz="2400" dirty="0">
                <a:solidFill>
                  <a:schemeClr val="bg2"/>
                </a:solidFill>
                <a:latin typeface="Book Antiqua" panose="02040602050305030304" pitchFamily="18" charset="0"/>
              </a:rPr>
              <a:t>Measured service.</a:t>
            </a:r>
          </a:p>
        </p:txBody>
      </p:sp>
      <p:sp>
        <p:nvSpPr>
          <p:cNvPr id="7" name="TextBox 6">
            <a:extLst>
              <a:ext uri="{FF2B5EF4-FFF2-40B4-BE49-F238E27FC236}">
                <a16:creationId xmlns:a16="http://schemas.microsoft.com/office/drawing/2014/main" id="{A1FEFFDE-3DC6-41F9-91E9-0F24008AFC94}"/>
              </a:ext>
            </a:extLst>
          </p:cNvPr>
          <p:cNvSpPr txBox="1"/>
          <p:nvPr/>
        </p:nvSpPr>
        <p:spPr>
          <a:xfrm>
            <a:off x="4832892" y="1845259"/>
            <a:ext cx="3425124" cy="707886"/>
          </a:xfrm>
          <a:prstGeom prst="rect">
            <a:avLst/>
          </a:prstGeom>
          <a:noFill/>
        </p:spPr>
        <p:txBody>
          <a:bodyPr wrap="square" rtlCol="0">
            <a:spAutoFit/>
          </a:bodyPr>
          <a:lstStyle/>
          <a:p>
            <a:pPr algn="just"/>
            <a:r>
              <a:rPr lang="en-GB" sz="2000" u="sng" dirty="0">
                <a:latin typeface="Book Antiqua" panose="02040602050305030304" pitchFamily="18" charset="0"/>
              </a:rPr>
              <a:t>The NIST definition lists three delivered models:</a:t>
            </a:r>
          </a:p>
        </p:txBody>
      </p:sp>
      <p:sp>
        <p:nvSpPr>
          <p:cNvPr id="8" name="TextBox 7">
            <a:extLst>
              <a:ext uri="{FF2B5EF4-FFF2-40B4-BE49-F238E27FC236}">
                <a16:creationId xmlns:a16="http://schemas.microsoft.com/office/drawing/2014/main" id="{86F8A69C-15AB-40FA-9947-DE28F72F4B5B}"/>
              </a:ext>
            </a:extLst>
          </p:cNvPr>
          <p:cNvSpPr txBox="1"/>
          <p:nvPr/>
        </p:nvSpPr>
        <p:spPr>
          <a:xfrm>
            <a:off x="4592666" y="3185358"/>
            <a:ext cx="3717010" cy="1569660"/>
          </a:xfrm>
          <a:prstGeom prst="rect">
            <a:avLst/>
          </a:prstGeom>
          <a:solidFill>
            <a:schemeClr val="accent4">
              <a:lumMod val="75000"/>
            </a:schemeClr>
          </a:solidFill>
        </p:spPr>
        <p:txBody>
          <a:bodyPr wrap="square" rtlCol="0">
            <a:spAutoFit/>
          </a:bodyPr>
          <a:lstStyle/>
          <a:p>
            <a:pPr marL="514350" indent="-514350" algn="just">
              <a:buFont typeface="+mj-lt"/>
              <a:buAutoNum type="romanUcPeriod"/>
            </a:pPr>
            <a:r>
              <a:rPr lang="en-GB" sz="2400" dirty="0">
                <a:solidFill>
                  <a:schemeClr val="bg2"/>
                </a:solidFill>
                <a:latin typeface="Book Antiqua" panose="02040602050305030304" pitchFamily="18" charset="0"/>
              </a:rPr>
              <a:t>Software-as-a-Service.</a:t>
            </a:r>
          </a:p>
          <a:p>
            <a:pPr marL="514350" indent="-514350" algn="just">
              <a:buFont typeface="+mj-lt"/>
              <a:buAutoNum type="romanUcPeriod"/>
            </a:pPr>
            <a:r>
              <a:rPr lang="en-GB" sz="2400" dirty="0">
                <a:solidFill>
                  <a:schemeClr val="bg2"/>
                </a:solidFill>
                <a:latin typeface="Book Antiqua" panose="02040602050305030304" pitchFamily="18" charset="0"/>
              </a:rPr>
              <a:t>Platform-as-a-Service.</a:t>
            </a:r>
          </a:p>
          <a:p>
            <a:pPr marL="514350" indent="-514350" algn="just">
              <a:buFont typeface="+mj-lt"/>
              <a:buAutoNum type="romanUcPeriod"/>
            </a:pPr>
            <a:r>
              <a:rPr lang="en-GB" sz="2400" dirty="0">
                <a:solidFill>
                  <a:schemeClr val="bg2"/>
                </a:solidFill>
                <a:latin typeface="Book Antiqua" panose="02040602050305030304" pitchFamily="18" charset="0"/>
              </a:rPr>
              <a:t>Infrastructure-as-a-Service.</a:t>
            </a:r>
          </a:p>
        </p:txBody>
      </p:sp>
      <p:sp>
        <p:nvSpPr>
          <p:cNvPr id="9" name="TextBox 8">
            <a:extLst>
              <a:ext uri="{FF2B5EF4-FFF2-40B4-BE49-F238E27FC236}">
                <a16:creationId xmlns:a16="http://schemas.microsoft.com/office/drawing/2014/main" id="{6EFD7BAC-5859-4BD8-8F10-31B43B3697AD}"/>
              </a:ext>
            </a:extLst>
          </p:cNvPr>
          <p:cNvSpPr txBox="1"/>
          <p:nvPr/>
        </p:nvSpPr>
        <p:spPr>
          <a:xfrm>
            <a:off x="8549902" y="1845259"/>
            <a:ext cx="3425124" cy="707886"/>
          </a:xfrm>
          <a:prstGeom prst="rect">
            <a:avLst/>
          </a:prstGeom>
          <a:noFill/>
        </p:spPr>
        <p:txBody>
          <a:bodyPr wrap="square" rtlCol="0">
            <a:spAutoFit/>
          </a:bodyPr>
          <a:lstStyle/>
          <a:p>
            <a:pPr algn="just"/>
            <a:r>
              <a:rPr lang="en-GB" sz="2000" u="sng" dirty="0">
                <a:latin typeface="Book Antiqua" panose="02040602050305030304" pitchFamily="18" charset="0"/>
              </a:rPr>
              <a:t>The NIST definition lists four deployment models:</a:t>
            </a:r>
          </a:p>
        </p:txBody>
      </p:sp>
      <p:sp>
        <p:nvSpPr>
          <p:cNvPr id="10" name="TextBox 9">
            <a:extLst>
              <a:ext uri="{FF2B5EF4-FFF2-40B4-BE49-F238E27FC236}">
                <a16:creationId xmlns:a16="http://schemas.microsoft.com/office/drawing/2014/main" id="{F3ABADD7-AFBA-4590-B3F8-898E07D560F3}"/>
              </a:ext>
            </a:extLst>
          </p:cNvPr>
          <p:cNvSpPr txBox="1"/>
          <p:nvPr/>
        </p:nvSpPr>
        <p:spPr>
          <a:xfrm>
            <a:off x="8671306" y="3177152"/>
            <a:ext cx="2958365" cy="1569660"/>
          </a:xfrm>
          <a:prstGeom prst="rect">
            <a:avLst/>
          </a:prstGeom>
          <a:solidFill>
            <a:schemeClr val="accent6">
              <a:lumMod val="75000"/>
            </a:schemeClr>
          </a:solidFill>
        </p:spPr>
        <p:txBody>
          <a:bodyPr wrap="square" rtlCol="0">
            <a:spAutoFit/>
          </a:bodyPr>
          <a:lstStyle/>
          <a:p>
            <a:pPr marL="514350" indent="-514350" algn="just">
              <a:buFont typeface="+mj-lt"/>
              <a:buAutoNum type="romanUcPeriod"/>
            </a:pPr>
            <a:r>
              <a:rPr lang="en-GB" sz="2400" dirty="0">
                <a:solidFill>
                  <a:schemeClr val="bg2"/>
                </a:solidFill>
                <a:latin typeface="Book Antiqua" panose="02040602050305030304" pitchFamily="18" charset="0"/>
              </a:rPr>
              <a:t>Public.</a:t>
            </a:r>
          </a:p>
          <a:p>
            <a:pPr marL="514350" indent="-514350" algn="just">
              <a:buFont typeface="+mj-lt"/>
              <a:buAutoNum type="romanUcPeriod"/>
            </a:pPr>
            <a:r>
              <a:rPr lang="en-GB" sz="2400" dirty="0">
                <a:solidFill>
                  <a:schemeClr val="bg2"/>
                </a:solidFill>
                <a:latin typeface="Book Antiqua" panose="02040602050305030304" pitchFamily="18" charset="0"/>
              </a:rPr>
              <a:t>Community.</a:t>
            </a:r>
          </a:p>
          <a:p>
            <a:pPr marL="514350" indent="-514350" algn="just">
              <a:buFont typeface="+mj-lt"/>
              <a:buAutoNum type="romanUcPeriod"/>
            </a:pPr>
            <a:r>
              <a:rPr lang="en-GB" sz="2400" dirty="0">
                <a:solidFill>
                  <a:schemeClr val="bg2"/>
                </a:solidFill>
                <a:latin typeface="Book Antiqua" panose="02040602050305030304" pitchFamily="18" charset="0"/>
              </a:rPr>
              <a:t>Private.</a:t>
            </a:r>
          </a:p>
          <a:p>
            <a:pPr marL="514350" indent="-514350" algn="just">
              <a:buFont typeface="+mj-lt"/>
              <a:buAutoNum type="romanUcPeriod"/>
            </a:pPr>
            <a:r>
              <a:rPr lang="en-GB" sz="2400" dirty="0">
                <a:solidFill>
                  <a:schemeClr val="bg2"/>
                </a:solidFill>
                <a:latin typeface="Book Antiqua" panose="02040602050305030304" pitchFamily="18" charset="0"/>
              </a:rPr>
              <a:t>Hybrid.</a:t>
            </a:r>
          </a:p>
        </p:txBody>
      </p:sp>
      <p:pic>
        <p:nvPicPr>
          <p:cNvPr id="12" name="Picture 11" descr="Shape&#10;&#10;Description automatically generated with medium confidence">
            <a:extLst>
              <a:ext uri="{FF2B5EF4-FFF2-40B4-BE49-F238E27FC236}">
                <a16:creationId xmlns:a16="http://schemas.microsoft.com/office/drawing/2014/main" id="{1C8D2D89-63E1-4C18-B99F-FAE430094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666" y="4793181"/>
            <a:ext cx="3717010" cy="594050"/>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A3BE0EC5-E957-4CB8-8230-A174EC515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1305" y="4793181"/>
            <a:ext cx="2958366" cy="480524"/>
          </a:xfrm>
          <a:prstGeom prst="rect">
            <a:avLst/>
          </a:prstGeom>
        </p:spPr>
      </p:pic>
      <p:sp>
        <p:nvSpPr>
          <p:cNvPr id="14" name="TextBox 13">
            <a:extLst>
              <a:ext uri="{FF2B5EF4-FFF2-40B4-BE49-F238E27FC236}">
                <a16:creationId xmlns:a16="http://schemas.microsoft.com/office/drawing/2014/main" id="{04F8C832-2EF7-4DC0-97D7-5AEAAEA5AF32}"/>
              </a:ext>
            </a:extLst>
          </p:cNvPr>
          <p:cNvSpPr txBox="1"/>
          <p:nvPr/>
        </p:nvSpPr>
        <p:spPr>
          <a:xfrm>
            <a:off x="4732160" y="5402729"/>
            <a:ext cx="3425124" cy="646331"/>
          </a:xfrm>
          <a:prstGeom prst="rect">
            <a:avLst/>
          </a:prstGeom>
          <a:noFill/>
        </p:spPr>
        <p:txBody>
          <a:bodyPr wrap="square" rtlCol="0">
            <a:spAutoFit/>
          </a:bodyPr>
          <a:lstStyle/>
          <a:p>
            <a:pPr algn="just"/>
            <a:r>
              <a:rPr lang="en-GB" dirty="0">
                <a:latin typeface="Book Antiqua" panose="02040602050305030304" pitchFamily="18" charset="0"/>
              </a:rPr>
              <a:t>Describe the service nature that is delivered to the end user</a:t>
            </a:r>
          </a:p>
        </p:txBody>
      </p:sp>
      <p:sp>
        <p:nvSpPr>
          <p:cNvPr id="16" name="TextBox 15">
            <a:extLst>
              <a:ext uri="{FF2B5EF4-FFF2-40B4-BE49-F238E27FC236}">
                <a16:creationId xmlns:a16="http://schemas.microsoft.com/office/drawing/2014/main" id="{FEBE7E00-5BB8-4C08-B88E-700F76199162}"/>
              </a:ext>
            </a:extLst>
          </p:cNvPr>
          <p:cNvSpPr txBox="1"/>
          <p:nvPr/>
        </p:nvSpPr>
        <p:spPr>
          <a:xfrm>
            <a:off x="8710893" y="5339380"/>
            <a:ext cx="2948161" cy="646331"/>
          </a:xfrm>
          <a:prstGeom prst="rect">
            <a:avLst/>
          </a:prstGeom>
          <a:noFill/>
        </p:spPr>
        <p:txBody>
          <a:bodyPr wrap="square" rtlCol="0">
            <a:spAutoFit/>
          </a:bodyPr>
          <a:lstStyle/>
          <a:p>
            <a:pPr algn="just"/>
            <a:r>
              <a:rPr lang="en-GB" dirty="0">
                <a:latin typeface="Book Antiqua" panose="02040602050305030304" pitchFamily="18" charset="0"/>
              </a:rPr>
              <a:t>Categorize the delivered services.</a:t>
            </a:r>
          </a:p>
        </p:txBody>
      </p:sp>
    </p:spTree>
    <p:extLst>
      <p:ext uri="{BB962C8B-B14F-4D97-AF65-F5344CB8AC3E}">
        <p14:creationId xmlns:p14="http://schemas.microsoft.com/office/powerpoint/2010/main" val="1041250188"/>
      </p:ext>
    </p:extLst>
  </p:cSld>
  <p:clrMapOvr>
    <a:masterClrMapping/>
  </p:clrMapOvr>
</p:sld>
</file>

<file path=ppt/theme/theme1.xml><?xml version="1.0" encoding="utf-8"?>
<a:theme xmlns:a="http://schemas.openxmlformats.org/drawingml/2006/main" name="LevelVTI">
  <a:themeElements>
    <a:clrScheme name="AnalogousFromLightSeedRightStep">
      <a:dk1>
        <a:srgbClr val="000000"/>
      </a:dk1>
      <a:lt1>
        <a:srgbClr val="FFFFFF"/>
      </a:lt1>
      <a:dk2>
        <a:srgbClr val="242841"/>
      </a:dk2>
      <a:lt2>
        <a:srgbClr val="E8E4E2"/>
      </a:lt2>
      <a:accent1>
        <a:srgbClr val="45A9EA"/>
      </a:accent1>
      <a:accent2>
        <a:srgbClr val="4E6CEB"/>
      </a:accent2>
      <a:accent3>
        <a:srgbClr val="8B6EEE"/>
      </a:accent3>
      <a:accent4>
        <a:srgbClr val="B34EEB"/>
      </a:accent4>
      <a:accent5>
        <a:srgbClr val="EE6EE7"/>
      </a:accent5>
      <a:accent6>
        <a:srgbClr val="EB4EA0"/>
      </a:accent6>
      <a:hlink>
        <a:srgbClr val="A67759"/>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1577</TotalTime>
  <Words>1258</Words>
  <Application>Microsoft Office PowerPoint</Application>
  <PresentationFormat>Widescreen</PresentationFormat>
  <Paragraphs>153</Paragraphs>
  <Slides>25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Amasis MT Pro Black</vt:lpstr>
      <vt:lpstr>Arial</vt:lpstr>
      <vt:lpstr>Book Antiqua</vt:lpstr>
      <vt:lpstr>Calibri</vt:lpstr>
      <vt:lpstr>Seaford</vt:lpstr>
      <vt:lpstr>Wingdings</vt:lpstr>
      <vt:lpstr>LevelVTI</vt:lpstr>
      <vt:lpstr>Introduction  To  Cloud Computing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 Computing </dc:title>
  <dc:creator>Zainab Hassan</dc:creator>
  <cp:lastModifiedBy>Zainab Hassan</cp:lastModifiedBy>
  <cp:revision>118</cp:revision>
  <dcterms:created xsi:type="dcterms:W3CDTF">2022-02-19T20:30:45Z</dcterms:created>
  <dcterms:modified xsi:type="dcterms:W3CDTF">2022-03-27T06:52:46Z</dcterms:modified>
</cp:coreProperties>
</file>